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58" r:id="rId5"/>
    <p:sldId id="261" r:id="rId6"/>
    <p:sldId id="272" r:id="rId7"/>
    <p:sldId id="259" r:id="rId8"/>
    <p:sldId id="274" r:id="rId9"/>
    <p:sldId id="278" r:id="rId10"/>
    <p:sldId id="262" r:id="rId11"/>
    <p:sldId id="263" r:id="rId12"/>
    <p:sldId id="266" r:id="rId13"/>
    <p:sldId id="264" r:id="rId14"/>
    <p:sldId id="265" r:id="rId15"/>
    <p:sldId id="260" r:id="rId16"/>
    <p:sldId id="275" r:id="rId17"/>
    <p:sldId id="267" r:id="rId18"/>
    <p:sldId id="268" r:id="rId19"/>
    <p:sldId id="269" r:id="rId20"/>
    <p:sldId id="270" r:id="rId21"/>
    <p:sldId id="271" r:id="rId22"/>
    <p:sldId id="273" r:id="rId23"/>
    <p:sldId id="276"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853" autoAdjust="0"/>
    <p:restoredTop sz="94660"/>
  </p:normalViewPr>
  <p:slideViewPr>
    <p:cSldViewPr>
      <p:cViewPr varScale="1">
        <p:scale>
          <a:sx n="68" d="100"/>
          <a:sy n="68" d="100"/>
        </p:scale>
        <p:origin x="-14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7115E6-3FFE-4B9B-9530-FD9959672B74}" type="doc">
      <dgm:prSet loTypeId="urn:microsoft.com/office/officeart/2005/8/layout/radial3" loCatId="relationship" qsTypeId="urn:microsoft.com/office/officeart/2005/8/quickstyle/3d3" qsCatId="3D" csTypeId="urn:microsoft.com/office/officeart/2005/8/colors/accent1_2" csCatId="accent1" phldr="1"/>
      <dgm:spPr/>
      <dgm:t>
        <a:bodyPr/>
        <a:lstStyle/>
        <a:p>
          <a:endParaRPr lang="en-US"/>
        </a:p>
      </dgm:t>
    </dgm:pt>
    <dgm:pt modelId="{FEEC62E0-4416-4805-ABF0-6B4BD1A3EB91}">
      <dgm:prSet phldrT="[Text]" custT="1"/>
      <dgm:spPr/>
      <dgm:t>
        <a:bodyPr/>
        <a:lstStyle/>
        <a:p>
          <a:r>
            <a:rPr lang="en-US" sz="4400" dirty="0" smtClean="0"/>
            <a:t>Mental Illness?</a:t>
          </a:r>
          <a:endParaRPr lang="en-US" sz="4400" dirty="0"/>
        </a:p>
      </dgm:t>
    </dgm:pt>
    <dgm:pt modelId="{ECC42A9A-3776-42E0-A055-C77DDD798C1E}" type="parTrans" cxnId="{5DB5075C-7451-47F2-9682-59F21318EC8E}">
      <dgm:prSet/>
      <dgm:spPr/>
      <dgm:t>
        <a:bodyPr/>
        <a:lstStyle/>
        <a:p>
          <a:endParaRPr lang="en-US"/>
        </a:p>
      </dgm:t>
    </dgm:pt>
    <dgm:pt modelId="{BCAC3900-5C64-4E2B-8EB4-307A2EF99F99}" type="sibTrans" cxnId="{5DB5075C-7451-47F2-9682-59F21318EC8E}">
      <dgm:prSet/>
      <dgm:spPr/>
      <dgm:t>
        <a:bodyPr/>
        <a:lstStyle/>
        <a:p>
          <a:endParaRPr lang="en-US"/>
        </a:p>
      </dgm:t>
    </dgm:pt>
    <dgm:pt modelId="{B4FC5422-424C-455A-AC86-4E90DD84527E}">
      <dgm:prSet phldrT="[Text]" custT="1"/>
      <dgm:spPr/>
      <dgm:t>
        <a:bodyPr/>
        <a:lstStyle/>
        <a:p>
          <a:pPr algn="just"/>
          <a:r>
            <a:rPr lang="en-US" sz="2800" dirty="0" smtClean="0"/>
            <a:t>Anxiety</a:t>
          </a:r>
        </a:p>
        <a:p>
          <a:pPr algn="just"/>
          <a:r>
            <a:rPr lang="en-US" sz="2800" dirty="0" smtClean="0"/>
            <a:t>disorder</a:t>
          </a:r>
        </a:p>
      </dgm:t>
    </dgm:pt>
    <dgm:pt modelId="{89355F33-7E46-41E0-84D8-AD47EC7888AD}" type="parTrans" cxnId="{BF201E0E-3098-48AB-9D94-B9F180491A13}">
      <dgm:prSet/>
      <dgm:spPr/>
      <dgm:t>
        <a:bodyPr/>
        <a:lstStyle/>
        <a:p>
          <a:endParaRPr lang="en-US"/>
        </a:p>
      </dgm:t>
    </dgm:pt>
    <dgm:pt modelId="{413D1866-A26A-4E6A-B387-A121BF1B42FA}" type="sibTrans" cxnId="{BF201E0E-3098-48AB-9D94-B9F180491A13}">
      <dgm:prSet/>
      <dgm:spPr/>
      <dgm:t>
        <a:bodyPr/>
        <a:lstStyle/>
        <a:p>
          <a:endParaRPr lang="en-US"/>
        </a:p>
      </dgm:t>
    </dgm:pt>
    <dgm:pt modelId="{722DC2F4-9444-4DFE-893E-3149405768D1}">
      <dgm:prSet phldrT="[Text]" custT="1"/>
      <dgm:spPr/>
      <dgm:t>
        <a:bodyPr/>
        <a:lstStyle/>
        <a:p>
          <a:pPr algn="just">
            <a:lnSpc>
              <a:spcPct val="100000"/>
            </a:lnSpc>
          </a:pPr>
          <a:r>
            <a:rPr lang="en-US" sz="2800" dirty="0" smtClean="0"/>
            <a:t>   Stress                  disorder</a:t>
          </a:r>
          <a:endParaRPr lang="en-US" sz="2800" dirty="0"/>
        </a:p>
      </dgm:t>
    </dgm:pt>
    <dgm:pt modelId="{4700D91F-90A1-42A7-8E1A-F76627276118}" type="parTrans" cxnId="{CB9AFE06-7769-43B3-9BA5-C794A627EA8B}">
      <dgm:prSet/>
      <dgm:spPr/>
      <dgm:t>
        <a:bodyPr/>
        <a:lstStyle/>
        <a:p>
          <a:endParaRPr lang="en-US"/>
        </a:p>
      </dgm:t>
    </dgm:pt>
    <dgm:pt modelId="{709734F4-F448-4A38-AC63-44895C915267}" type="sibTrans" cxnId="{CB9AFE06-7769-43B3-9BA5-C794A627EA8B}">
      <dgm:prSet/>
      <dgm:spPr/>
      <dgm:t>
        <a:bodyPr/>
        <a:lstStyle/>
        <a:p>
          <a:endParaRPr lang="en-US"/>
        </a:p>
      </dgm:t>
    </dgm:pt>
    <dgm:pt modelId="{87D8884E-C730-4CDC-BC6A-314EC5213165}">
      <dgm:prSet phldrT="[Text]" custT="1"/>
      <dgm:spPr/>
      <dgm:t>
        <a:bodyPr/>
        <a:lstStyle/>
        <a:p>
          <a:r>
            <a:rPr lang="en-US" sz="2800" dirty="0" smtClean="0"/>
            <a:t>ADHD/ADD</a:t>
          </a:r>
          <a:endParaRPr lang="en-US" sz="2800" dirty="0"/>
        </a:p>
      </dgm:t>
    </dgm:pt>
    <dgm:pt modelId="{2058AD1D-134D-44AC-8C14-BFF59B5AA9E0}" type="parTrans" cxnId="{1DD3FE75-D271-43CC-B93B-228BD9CB645D}">
      <dgm:prSet/>
      <dgm:spPr/>
      <dgm:t>
        <a:bodyPr/>
        <a:lstStyle/>
        <a:p>
          <a:endParaRPr lang="en-US"/>
        </a:p>
      </dgm:t>
    </dgm:pt>
    <dgm:pt modelId="{4F3F9E2D-79C0-45EA-B5E9-6B99BE3C12BC}" type="sibTrans" cxnId="{1DD3FE75-D271-43CC-B93B-228BD9CB645D}">
      <dgm:prSet/>
      <dgm:spPr/>
      <dgm:t>
        <a:bodyPr/>
        <a:lstStyle/>
        <a:p>
          <a:endParaRPr lang="en-US"/>
        </a:p>
      </dgm:t>
    </dgm:pt>
    <dgm:pt modelId="{781A689E-293A-4DAF-B3AD-18B5364EF390}">
      <dgm:prSet phldrT="[Text]" custT="1"/>
      <dgm:spPr/>
      <dgm:t>
        <a:bodyPr/>
        <a:lstStyle/>
        <a:p>
          <a:r>
            <a:rPr lang="en-US" sz="2800" dirty="0" smtClean="0"/>
            <a:t>Depression</a:t>
          </a:r>
          <a:endParaRPr lang="en-US" sz="2800" dirty="0"/>
        </a:p>
      </dgm:t>
    </dgm:pt>
    <dgm:pt modelId="{586394BC-FCC6-49AE-A7B5-CC4CBF82BEB0}" type="parTrans" cxnId="{F137F440-37D5-464B-B41A-0EC9555C552A}">
      <dgm:prSet/>
      <dgm:spPr/>
      <dgm:t>
        <a:bodyPr/>
        <a:lstStyle/>
        <a:p>
          <a:endParaRPr lang="en-US"/>
        </a:p>
      </dgm:t>
    </dgm:pt>
    <dgm:pt modelId="{FCDDD83D-D400-4AB8-8072-9349100E4AC7}" type="sibTrans" cxnId="{F137F440-37D5-464B-B41A-0EC9555C552A}">
      <dgm:prSet/>
      <dgm:spPr/>
      <dgm:t>
        <a:bodyPr/>
        <a:lstStyle/>
        <a:p>
          <a:endParaRPr lang="en-US"/>
        </a:p>
      </dgm:t>
    </dgm:pt>
    <dgm:pt modelId="{AE127944-CB20-4F39-B29C-5F1FE8176CB5}">
      <dgm:prSet custT="1"/>
      <dgm:spPr/>
      <dgm:t>
        <a:bodyPr/>
        <a:lstStyle/>
        <a:p>
          <a:r>
            <a:rPr lang="en-US" sz="2800" dirty="0" smtClean="0"/>
            <a:t>Schizophrenia</a:t>
          </a:r>
          <a:endParaRPr lang="en-US" sz="2800" dirty="0"/>
        </a:p>
      </dgm:t>
    </dgm:pt>
    <dgm:pt modelId="{2CECFD2C-72E4-4070-976C-1FC68D231CCE}" type="parTrans" cxnId="{3B65648C-A9DF-479E-BC7B-189F0F979D8A}">
      <dgm:prSet/>
      <dgm:spPr/>
      <dgm:t>
        <a:bodyPr/>
        <a:lstStyle/>
        <a:p>
          <a:endParaRPr lang="en-US"/>
        </a:p>
      </dgm:t>
    </dgm:pt>
    <dgm:pt modelId="{C160B7A3-0AC5-42E2-BECE-A8D1EB6E949D}" type="sibTrans" cxnId="{3B65648C-A9DF-479E-BC7B-189F0F979D8A}">
      <dgm:prSet/>
      <dgm:spPr/>
      <dgm:t>
        <a:bodyPr/>
        <a:lstStyle/>
        <a:p>
          <a:endParaRPr lang="en-US"/>
        </a:p>
      </dgm:t>
    </dgm:pt>
    <dgm:pt modelId="{5045F455-7209-4E3D-8678-36F0B821DE75}">
      <dgm:prSet custT="1"/>
      <dgm:spPr/>
      <dgm:t>
        <a:bodyPr/>
        <a:lstStyle/>
        <a:p>
          <a:pPr algn="just"/>
          <a:r>
            <a:rPr lang="en-US" sz="2800" dirty="0" smtClean="0"/>
            <a:t>Eating disorder</a:t>
          </a:r>
          <a:endParaRPr lang="en-US" sz="2800" dirty="0"/>
        </a:p>
      </dgm:t>
    </dgm:pt>
    <dgm:pt modelId="{CC27A5B0-A212-4F07-A986-2673225E8DA6}" type="parTrans" cxnId="{8E735963-B8EC-4B8F-AE6E-1D4D2C02E543}">
      <dgm:prSet/>
      <dgm:spPr/>
      <dgm:t>
        <a:bodyPr/>
        <a:lstStyle/>
        <a:p>
          <a:endParaRPr lang="en-US"/>
        </a:p>
      </dgm:t>
    </dgm:pt>
    <dgm:pt modelId="{A4A1F388-F175-491F-8B0D-B7706461FF69}" type="sibTrans" cxnId="{8E735963-B8EC-4B8F-AE6E-1D4D2C02E543}">
      <dgm:prSet/>
      <dgm:spPr/>
      <dgm:t>
        <a:bodyPr/>
        <a:lstStyle/>
        <a:p>
          <a:endParaRPr lang="en-US"/>
        </a:p>
      </dgm:t>
    </dgm:pt>
    <dgm:pt modelId="{59E5E359-9183-4A40-892D-8992BCCB6123}" type="pres">
      <dgm:prSet presAssocID="{5C7115E6-3FFE-4B9B-9530-FD9959672B74}" presName="composite" presStyleCnt="0">
        <dgm:presLayoutVars>
          <dgm:chMax val="1"/>
          <dgm:dir/>
          <dgm:resizeHandles val="exact"/>
        </dgm:presLayoutVars>
      </dgm:prSet>
      <dgm:spPr/>
      <dgm:t>
        <a:bodyPr/>
        <a:lstStyle/>
        <a:p>
          <a:endParaRPr lang="en-US"/>
        </a:p>
      </dgm:t>
    </dgm:pt>
    <dgm:pt modelId="{8D8977CE-0C6C-4D87-863F-F6DCC4A4BAC8}" type="pres">
      <dgm:prSet presAssocID="{5C7115E6-3FFE-4B9B-9530-FD9959672B74}" presName="radial" presStyleCnt="0">
        <dgm:presLayoutVars>
          <dgm:animLvl val="ctr"/>
        </dgm:presLayoutVars>
      </dgm:prSet>
      <dgm:spPr/>
    </dgm:pt>
    <dgm:pt modelId="{B8B4ABAD-780A-47FB-8E94-17AE60ED8BA5}" type="pres">
      <dgm:prSet presAssocID="{FEEC62E0-4416-4805-ABF0-6B4BD1A3EB91}" presName="centerShape" presStyleLbl="vennNode1" presStyleIdx="0" presStyleCnt="7" custScaleX="101409" custScaleY="94648"/>
      <dgm:spPr/>
      <dgm:t>
        <a:bodyPr/>
        <a:lstStyle/>
        <a:p>
          <a:endParaRPr lang="en-US"/>
        </a:p>
      </dgm:t>
    </dgm:pt>
    <dgm:pt modelId="{E9916256-C131-4CED-8ED8-28894AE4B0F7}" type="pres">
      <dgm:prSet presAssocID="{B4FC5422-424C-455A-AC86-4E90DD84527E}" presName="node" presStyleLbl="vennNode1" presStyleIdx="1" presStyleCnt="7" custScaleX="107441" custScaleY="100802" custRadScaleRad="93991" custRadScaleInc="445">
        <dgm:presLayoutVars>
          <dgm:bulletEnabled val="1"/>
        </dgm:presLayoutVars>
      </dgm:prSet>
      <dgm:spPr/>
      <dgm:t>
        <a:bodyPr/>
        <a:lstStyle/>
        <a:p>
          <a:endParaRPr lang="en-US"/>
        </a:p>
      </dgm:t>
    </dgm:pt>
    <dgm:pt modelId="{BE5BD64D-7716-4F2F-BC51-138F09F67CB6}" type="pres">
      <dgm:prSet presAssocID="{722DC2F4-9444-4DFE-893E-3149405768D1}" presName="node" presStyleLbl="vennNode1" presStyleIdx="2" presStyleCnt="7" custScaleX="119650" custScaleY="94863" custRadScaleRad="107385" custRadScaleInc="13221">
        <dgm:presLayoutVars>
          <dgm:bulletEnabled val="1"/>
        </dgm:presLayoutVars>
      </dgm:prSet>
      <dgm:spPr/>
      <dgm:t>
        <a:bodyPr/>
        <a:lstStyle/>
        <a:p>
          <a:endParaRPr lang="en-US"/>
        </a:p>
      </dgm:t>
    </dgm:pt>
    <dgm:pt modelId="{D686DED1-45C8-4848-A255-41F4251ABB0E}" type="pres">
      <dgm:prSet presAssocID="{87D8884E-C730-4CDC-BC6A-314EC5213165}" presName="node" presStyleLbl="vennNode1" presStyleIdx="3" presStyleCnt="7" custScaleX="98242" custScaleY="75484" custRadScaleRad="103648" custRadScaleInc="-7763">
        <dgm:presLayoutVars>
          <dgm:bulletEnabled val="1"/>
        </dgm:presLayoutVars>
      </dgm:prSet>
      <dgm:spPr/>
      <dgm:t>
        <a:bodyPr/>
        <a:lstStyle/>
        <a:p>
          <a:endParaRPr lang="en-US"/>
        </a:p>
      </dgm:t>
    </dgm:pt>
    <dgm:pt modelId="{57A6CBE9-77AC-49B0-A7BC-C75724124DF3}" type="pres">
      <dgm:prSet presAssocID="{781A689E-293A-4DAF-B3AD-18B5364EF390}" presName="node" presStyleLbl="vennNode1" presStyleIdx="4" presStyleCnt="7" custScaleX="131436" custScaleY="71515" custRadScaleRad="79784" custRadScaleInc="-1506">
        <dgm:presLayoutVars>
          <dgm:bulletEnabled val="1"/>
        </dgm:presLayoutVars>
      </dgm:prSet>
      <dgm:spPr/>
      <dgm:t>
        <a:bodyPr/>
        <a:lstStyle/>
        <a:p>
          <a:endParaRPr lang="en-US"/>
        </a:p>
      </dgm:t>
    </dgm:pt>
    <dgm:pt modelId="{5D6B7CA1-C91A-45AB-9871-2C11479E521B}" type="pres">
      <dgm:prSet presAssocID="{AE127944-CB20-4F39-B29C-5F1FE8176CB5}" presName="node" presStyleLbl="vennNode1" presStyleIdx="5" presStyleCnt="7" custScaleX="124413" custScaleY="72710" custRadScaleRad="102218" custRadScaleInc="9364">
        <dgm:presLayoutVars>
          <dgm:bulletEnabled val="1"/>
        </dgm:presLayoutVars>
      </dgm:prSet>
      <dgm:spPr/>
      <dgm:t>
        <a:bodyPr/>
        <a:lstStyle/>
        <a:p>
          <a:endParaRPr lang="en-US"/>
        </a:p>
      </dgm:t>
    </dgm:pt>
    <dgm:pt modelId="{935BF9CC-7811-4A9A-8904-B40081E3378D}" type="pres">
      <dgm:prSet presAssocID="{5045F455-7209-4E3D-8678-36F0B821DE75}" presName="node" presStyleLbl="vennNode1" presStyleIdx="6" presStyleCnt="7" custScaleX="113206" custScaleY="86475" custRadScaleRad="104242" custRadScaleInc="-14044">
        <dgm:presLayoutVars>
          <dgm:bulletEnabled val="1"/>
        </dgm:presLayoutVars>
      </dgm:prSet>
      <dgm:spPr/>
      <dgm:t>
        <a:bodyPr/>
        <a:lstStyle/>
        <a:p>
          <a:endParaRPr lang="en-US"/>
        </a:p>
      </dgm:t>
    </dgm:pt>
  </dgm:ptLst>
  <dgm:cxnLst>
    <dgm:cxn modelId="{2B1CC109-D6CA-41DE-A44C-BED57895A79D}" type="presOf" srcId="{AE127944-CB20-4F39-B29C-5F1FE8176CB5}" destId="{5D6B7CA1-C91A-45AB-9871-2C11479E521B}" srcOrd="0" destOrd="0" presId="urn:microsoft.com/office/officeart/2005/8/layout/radial3"/>
    <dgm:cxn modelId="{F137F440-37D5-464B-B41A-0EC9555C552A}" srcId="{FEEC62E0-4416-4805-ABF0-6B4BD1A3EB91}" destId="{781A689E-293A-4DAF-B3AD-18B5364EF390}" srcOrd="3" destOrd="0" parTransId="{586394BC-FCC6-49AE-A7B5-CC4CBF82BEB0}" sibTransId="{FCDDD83D-D400-4AB8-8072-9349100E4AC7}"/>
    <dgm:cxn modelId="{68D4800A-E60D-4F62-B7E9-BF3404EBE659}" type="presOf" srcId="{5C7115E6-3FFE-4B9B-9530-FD9959672B74}" destId="{59E5E359-9183-4A40-892D-8992BCCB6123}" srcOrd="0" destOrd="0" presId="urn:microsoft.com/office/officeart/2005/8/layout/radial3"/>
    <dgm:cxn modelId="{D97DA2D9-006C-4824-9A34-0E201A1707EB}" type="presOf" srcId="{5045F455-7209-4E3D-8678-36F0B821DE75}" destId="{935BF9CC-7811-4A9A-8904-B40081E3378D}" srcOrd="0" destOrd="0" presId="urn:microsoft.com/office/officeart/2005/8/layout/radial3"/>
    <dgm:cxn modelId="{BF201E0E-3098-48AB-9D94-B9F180491A13}" srcId="{FEEC62E0-4416-4805-ABF0-6B4BD1A3EB91}" destId="{B4FC5422-424C-455A-AC86-4E90DD84527E}" srcOrd="0" destOrd="0" parTransId="{89355F33-7E46-41E0-84D8-AD47EC7888AD}" sibTransId="{413D1866-A26A-4E6A-B387-A121BF1B42FA}"/>
    <dgm:cxn modelId="{52BAA767-ED77-4797-9893-7DC024DBB4A2}" type="presOf" srcId="{781A689E-293A-4DAF-B3AD-18B5364EF390}" destId="{57A6CBE9-77AC-49B0-A7BC-C75724124DF3}" srcOrd="0" destOrd="0" presId="urn:microsoft.com/office/officeart/2005/8/layout/radial3"/>
    <dgm:cxn modelId="{D1D2A8E9-C4CB-4A04-B885-3A8A82E84D1A}" type="presOf" srcId="{87D8884E-C730-4CDC-BC6A-314EC5213165}" destId="{D686DED1-45C8-4848-A255-41F4251ABB0E}" srcOrd="0" destOrd="0" presId="urn:microsoft.com/office/officeart/2005/8/layout/radial3"/>
    <dgm:cxn modelId="{EA914503-1C66-4EC0-AF1B-0AFA4840262B}" type="presOf" srcId="{FEEC62E0-4416-4805-ABF0-6B4BD1A3EB91}" destId="{B8B4ABAD-780A-47FB-8E94-17AE60ED8BA5}" srcOrd="0" destOrd="0" presId="urn:microsoft.com/office/officeart/2005/8/layout/radial3"/>
    <dgm:cxn modelId="{8E735963-B8EC-4B8F-AE6E-1D4D2C02E543}" srcId="{FEEC62E0-4416-4805-ABF0-6B4BD1A3EB91}" destId="{5045F455-7209-4E3D-8678-36F0B821DE75}" srcOrd="5" destOrd="0" parTransId="{CC27A5B0-A212-4F07-A986-2673225E8DA6}" sibTransId="{A4A1F388-F175-491F-8B0D-B7706461FF69}"/>
    <dgm:cxn modelId="{C955786D-9B34-41D4-AF17-A68E8EDEA55B}" type="presOf" srcId="{722DC2F4-9444-4DFE-893E-3149405768D1}" destId="{BE5BD64D-7716-4F2F-BC51-138F09F67CB6}" srcOrd="0" destOrd="0" presId="urn:microsoft.com/office/officeart/2005/8/layout/radial3"/>
    <dgm:cxn modelId="{A6E8839F-C77A-4817-9725-50EE52D19FC3}" type="presOf" srcId="{B4FC5422-424C-455A-AC86-4E90DD84527E}" destId="{E9916256-C131-4CED-8ED8-28894AE4B0F7}" srcOrd="0" destOrd="0" presId="urn:microsoft.com/office/officeart/2005/8/layout/radial3"/>
    <dgm:cxn modelId="{1DD3FE75-D271-43CC-B93B-228BD9CB645D}" srcId="{FEEC62E0-4416-4805-ABF0-6B4BD1A3EB91}" destId="{87D8884E-C730-4CDC-BC6A-314EC5213165}" srcOrd="2" destOrd="0" parTransId="{2058AD1D-134D-44AC-8C14-BFF59B5AA9E0}" sibTransId="{4F3F9E2D-79C0-45EA-B5E9-6B99BE3C12BC}"/>
    <dgm:cxn modelId="{5DB5075C-7451-47F2-9682-59F21318EC8E}" srcId="{5C7115E6-3FFE-4B9B-9530-FD9959672B74}" destId="{FEEC62E0-4416-4805-ABF0-6B4BD1A3EB91}" srcOrd="0" destOrd="0" parTransId="{ECC42A9A-3776-42E0-A055-C77DDD798C1E}" sibTransId="{BCAC3900-5C64-4E2B-8EB4-307A2EF99F99}"/>
    <dgm:cxn modelId="{3B65648C-A9DF-479E-BC7B-189F0F979D8A}" srcId="{FEEC62E0-4416-4805-ABF0-6B4BD1A3EB91}" destId="{AE127944-CB20-4F39-B29C-5F1FE8176CB5}" srcOrd="4" destOrd="0" parTransId="{2CECFD2C-72E4-4070-976C-1FC68D231CCE}" sibTransId="{C160B7A3-0AC5-42E2-BECE-A8D1EB6E949D}"/>
    <dgm:cxn modelId="{CB9AFE06-7769-43B3-9BA5-C794A627EA8B}" srcId="{FEEC62E0-4416-4805-ABF0-6B4BD1A3EB91}" destId="{722DC2F4-9444-4DFE-893E-3149405768D1}" srcOrd="1" destOrd="0" parTransId="{4700D91F-90A1-42A7-8E1A-F76627276118}" sibTransId="{709734F4-F448-4A38-AC63-44895C915267}"/>
    <dgm:cxn modelId="{AEBD0785-0705-4EAE-A602-264491AFCB50}" type="presParOf" srcId="{59E5E359-9183-4A40-892D-8992BCCB6123}" destId="{8D8977CE-0C6C-4D87-863F-F6DCC4A4BAC8}" srcOrd="0" destOrd="0" presId="urn:microsoft.com/office/officeart/2005/8/layout/radial3"/>
    <dgm:cxn modelId="{4E2F4A07-10AC-4901-9A2D-C0574148787A}" type="presParOf" srcId="{8D8977CE-0C6C-4D87-863F-F6DCC4A4BAC8}" destId="{B8B4ABAD-780A-47FB-8E94-17AE60ED8BA5}" srcOrd="0" destOrd="0" presId="urn:microsoft.com/office/officeart/2005/8/layout/radial3"/>
    <dgm:cxn modelId="{66493F42-17E5-4B2F-8CCC-CE2E1B08047E}" type="presParOf" srcId="{8D8977CE-0C6C-4D87-863F-F6DCC4A4BAC8}" destId="{E9916256-C131-4CED-8ED8-28894AE4B0F7}" srcOrd="1" destOrd="0" presId="urn:microsoft.com/office/officeart/2005/8/layout/radial3"/>
    <dgm:cxn modelId="{3FF6D8E9-054D-483C-A29F-E340A51DBF0C}" type="presParOf" srcId="{8D8977CE-0C6C-4D87-863F-F6DCC4A4BAC8}" destId="{BE5BD64D-7716-4F2F-BC51-138F09F67CB6}" srcOrd="2" destOrd="0" presId="urn:microsoft.com/office/officeart/2005/8/layout/radial3"/>
    <dgm:cxn modelId="{D25DA7BA-5A21-4F09-ADBF-89242DD201BE}" type="presParOf" srcId="{8D8977CE-0C6C-4D87-863F-F6DCC4A4BAC8}" destId="{D686DED1-45C8-4848-A255-41F4251ABB0E}" srcOrd="3" destOrd="0" presId="urn:microsoft.com/office/officeart/2005/8/layout/radial3"/>
    <dgm:cxn modelId="{A19E7A2E-14B7-4A29-85A3-44956D6BF5BF}" type="presParOf" srcId="{8D8977CE-0C6C-4D87-863F-F6DCC4A4BAC8}" destId="{57A6CBE9-77AC-49B0-A7BC-C75724124DF3}" srcOrd="4" destOrd="0" presId="urn:microsoft.com/office/officeart/2005/8/layout/radial3"/>
    <dgm:cxn modelId="{73DF90FD-F31E-4107-928A-3355EFC48C51}" type="presParOf" srcId="{8D8977CE-0C6C-4D87-863F-F6DCC4A4BAC8}" destId="{5D6B7CA1-C91A-45AB-9871-2C11479E521B}" srcOrd="5" destOrd="0" presId="urn:microsoft.com/office/officeart/2005/8/layout/radial3"/>
    <dgm:cxn modelId="{A43CA433-A7D0-4984-8682-152F7ACB9AF7}" type="presParOf" srcId="{8D8977CE-0C6C-4D87-863F-F6DCC4A4BAC8}" destId="{935BF9CC-7811-4A9A-8904-B40081E3378D}" srcOrd="6" destOrd="0" presId="urn:microsoft.com/office/officeart/2005/8/layout/radial3"/>
  </dgm:cxnLst>
  <dgm:bg/>
  <dgm:whole/>
</dgm:dataModel>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71F9D3-78E4-42B7-9DDD-740463519BF8}" type="datetimeFigureOut">
              <a:rPr lang="en-US" smtClean="0"/>
              <a:pPr/>
              <a:t>6/27/2020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7DC79-CB28-40DA-A1F5-1C44AA4A52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71F9D3-78E4-42B7-9DDD-740463519BF8}" type="datetimeFigureOut">
              <a:rPr lang="en-US" smtClean="0"/>
              <a:pPr/>
              <a:t>6/27/2020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7DC79-CB28-40DA-A1F5-1C44AA4A52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71F9D3-78E4-42B7-9DDD-740463519BF8}" type="datetimeFigureOut">
              <a:rPr lang="en-US" smtClean="0"/>
              <a:pPr/>
              <a:t>6/27/2020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7DC79-CB28-40DA-A1F5-1C44AA4A52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71F9D3-78E4-42B7-9DDD-740463519BF8}" type="datetimeFigureOut">
              <a:rPr lang="en-US" smtClean="0"/>
              <a:pPr/>
              <a:t>6/27/2020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7DC79-CB28-40DA-A1F5-1C44AA4A52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71F9D3-78E4-42B7-9DDD-740463519BF8}" type="datetimeFigureOut">
              <a:rPr lang="en-US" smtClean="0"/>
              <a:pPr/>
              <a:t>6/27/2020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7DC79-CB28-40DA-A1F5-1C44AA4A52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71F9D3-78E4-42B7-9DDD-740463519BF8}" type="datetimeFigureOut">
              <a:rPr lang="en-US" smtClean="0"/>
              <a:pPr/>
              <a:t>6/27/2020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7DC79-CB28-40DA-A1F5-1C44AA4A52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71F9D3-78E4-42B7-9DDD-740463519BF8}" type="datetimeFigureOut">
              <a:rPr lang="en-US" smtClean="0"/>
              <a:pPr/>
              <a:t>6/27/2020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97DC79-CB28-40DA-A1F5-1C44AA4A52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71F9D3-78E4-42B7-9DDD-740463519BF8}" type="datetimeFigureOut">
              <a:rPr lang="en-US" smtClean="0"/>
              <a:pPr/>
              <a:t>6/27/2020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97DC79-CB28-40DA-A1F5-1C44AA4A52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1F9D3-78E4-42B7-9DDD-740463519BF8}" type="datetimeFigureOut">
              <a:rPr lang="en-US" smtClean="0"/>
              <a:pPr/>
              <a:t>6/27/2020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97DC79-CB28-40DA-A1F5-1C44AA4A52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71F9D3-78E4-42B7-9DDD-740463519BF8}" type="datetimeFigureOut">
              <a:rPr lang="en-US" smtClean="0"/>
              <a:pPr/>
              <a:t>6/27/2020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7DC79-CB28-40DA-A1F5-1C44AA4A52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71F9D3-78E4-42B7-9DDD-740463519BF8}" type="datetimeFigureOut">
              <a:rPr lang="en-US" smtClean="0"/>
              <a:pPr/>
              <a:t>6/27/2020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7DC79-CB28-40DA-A1F5-1C44AA4A52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71F9D3-78E4-42B7-9DDD-740463519BF8}" type="datetimeFigureOut">
              <a:rPr lang="en-US" smtClean="0"/>
              <a:pPr/>
              <a:t>6/27/2020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7DC79-CB28-40DA-A1F5-1C44AA4A52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470025"/>
          </a:xfrm>
        </p:spPr>
        <p:txBody>
          <a:bodyPr/>
          <a:lstStyle/>
          <a:p>
            <a:r>
              <a:rPr lang="en-US" b="1" u="sng" dirty="0" smtClean="0">
                <a:effectLst>
                  <a:outerShdw blurRad="38100" dist="38100" dir="2700000" algn="tl">
                    <a:srgbClr val="000000">
                      <a:alpha val="43137"/>
                    </a:srgbClr>
                  </a:outerShdw>
                </a:effectLst>
              </a:rPr>
              <a:t>Break the silence : Let’s talk</a:t>
            </a:r>
            <a:endParaRPr lang="en-US" b="1" u="sng"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191000" y="4876800"/>
            <a:ext cx="3352800" cy="1524000"/>
          </a:xfrm>
        </p:spPr>
        <p:txBody>
          <a:bodyPr>
            <a:normAutofit/>
          </a:bodyPr>
          <a:lstStyle/>
          <a:p>
            <a:pPr lvl="1" algn="just">
              <a:lnSpc>
                <a:spcPct val="110000"/>
              </a:lnSpc>
            </a:pPr>
            <a:r>
              <a:rPr lang="en-US" dirty="0" err="1" smtClean="0">
                <a:solidFill>
                  <a:schemeClr val="accent2">
                    <a:lumMod val="75000"/>
                  </a:schemeClr>
                </a:solidFill>
              </a:rPr>
              <a:t>Himani</a:t>
            </a:r>
            <a:r>
              <a:rPr lang="en-US" dirty="0" smtClean="0">
                <a:solidFill>
                  <a:schemeClr val="accent2">
                    <a:lumMod val="75000"/>
                  </a:schemeClr>
                </a:solidFill>
              </a:rPr>
              <a:t> </a:t>
            </a:r>
            <a:r>
              <a:rPr lang="en-US" dirty="0" err="1" smtClean="0">
                <a:solidFill>
                  <a:schemeClr val="accent2">
                    <a:lumMod val="75000"/>
                  </a:schemeClr>
                </a:solidFill>
              </a:rPr>
              <a:t>Naithani</a:t>
            </a:r>
            <a:r>
              <a:rPr lang="en-US" dirty="0" smtClean="0">
                <a:solidFill>
                  <a:schemeClr val="accent2">
                    <a:lumMod val="75000"/>
                  </a:schemeClr>
                </a:solidFill>
              </a:rPr>
              <a:t> (Integrated </a:t>
            </a:r>
            <a:r>
              <a:rPr lang="en-US" dirty="0" err="1" smtClean="0">
                <a:solidFill>
                  <a:schemeClr val="accent2">
                    <a:lumMod val="75000"/>
                  </a:schemeClr>
                </a:solidFill>
              </a:rPr>
              <a:t>B.ed</a:t>
            </a:r>
            <a:r>
              <a:rPr lang="en-US" dirty="0" smtClean="0">
                <a:solidFill>
                  <a:schemeClr val="accent2">
                    <a:lumMod val="75000"/>
                  </a:schemeClr>
                </a:solidFill>
              </a:rPr>
              <a:t>- </a:t>
            </a:r>
            <a:r>
              <a:rPr lang="en-US" dirty="0" err="1" smtClean="0">
                <a:solidFill>
                  <a:schemeClr val="accent2">
                    <a:lumMod val="75000"/>
                  </a:schemeClr>
                </a:solidFill>
              </a:rPr>
              <a:t>M.ed</a:t>
            </a:r>
            <a:r>
              <a:rPr lang="en-US" dirty="0" smtClean="0">
                <a:solidFill>
                  <a:schemeClr val="accent2">
                    <a:lumMod val="75000"/>
                  </a:schemeClr>
                </a:solidFill>
              </a:rPr>
              <a:t> second year</a:t>
            </a:r>
            <a:r>
              <a:rPr lang="en-US" dirty="0" smtClean="0"/>
              <a:t>)</a:t>
            </a:r>
          </a:p>
          <a:p>
            <a:pPr algn="just"/>
            <a:endParaRPr lang="en-US" dirty="0" smtClean="0"/>
          </a:p>
          <a:p>
            <a:pPr algn="just"/>
            <a:endParaRPr lang="en-US" dirty="0"/>
          </a:p>
        </p:txBody>
      </p:sp>
      <p:pic>
        <p:nvPicPr>
          <p:cNvPr id="5" name="Picture 4" descr="best-Motivational-Quotes-768x545.jpg"/>
          <p:cNvPicPr>
            <a:picLocks noChangeAspect="1"/>
          </p:cNvPicPr>
          <p:nvPr/>
        </p:nvPicPr>
        <p:blipFill>
          <a:blip r:embed="rId2">
            <a:lum contrast="-3000"/>
          </a:blip>
          <a:stretch>
            <a:fillRect/>
          </a:stretch>
        </p:blipFill>
        <p:spPr>
          <a:xfrm>
            <a:off x="1676400" y="1752600"/>
            <a:ext cx="5257800" cy="3124200"/>
          </a:xfrm>
          <a:prstGeom prst="rect">
            <a:avLst/>
          </a:prstGeom>
          <a:effectLst>
            <a:outerShdw blurRad="50800" dist="50800" dir="5400000" algn="ctr" rotWithShape="0">
              <a:srgbClr val="000000">
                <a:alpha val="6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1143000"/>
          </a:xfrm>
        </p:spPr>
        <p:txBody>
          <a:bodyPr>
            <a:noAutofit/>
          </a:bodyPr>
          <a:lstStyle/>
          <a:p>
            <a:pPr algn="just"/>
            <a:r>
              <a:rPr lang="en-US" b="1" u="sng" dirty="0" smtClean="0"/>
              <a:t>Causes of depression </a:t>
            </a:r>
            <a:endParaRPr lang="en-US" b="1" u="sng" dirty="0"/>
          </a:p>
        </p:txBody>
      </p:sp>
      <p:sp>
        <p:nvSpPr>
          <p:cNvPr id="5" name="Subtitle 4"/>
          <p:cNvSpPr>
            <a:spLocks noGrp="1"/>
          </p:cNvSpPr>
          <p:nvPr>
            <p:ph type="subTitle" idx="1"/>
          </p:nvPr>
        </p:nvSpPr>
        <p:spPr>
          <a:xfrm>
            <a:off x="381000" y="1600200"/>
            <a:ext cx="8229600" cy="3962400"/>
          </a:xfrm>
          <a:noFill/>
          <a:scene3d>
            <a:camera prst="isometricLeftDown"/>
            <a:lightRig rig="threePt" dir="t"/>
          </a:scene3d>
        </p:spPr>
        <p:txBody>
          <a:bodyPr>
            <a:normAutofit/>
            <a:scene3d>
              <a:camera prst="orthographicFront">
                <a:rot lat="600000" lon="600000" rev="0"/>
              </a:camera>
              <a:lightRig rig="threePt" dir="t"/>
            </a:scene3d>
            <a:flatTx/>
          </a:bodyPr>
          <a:lstStyle/>
          <a:p>
            <a:pPr marL="514350" indent="-514350" algn="just">
              <a:buAutoNum type="arabicPeriod"/>
            </a:pPr>
            <a:r>
              <a:rPr lang="en-US" dirty="0" smtClean="0">
                <a:solidFill>
                  <a:schemeClr val="tx1"/>
                </a:solidFill>
              </a:rPr>
              <a:t>Genetic Factors-</a:t>
            </a:r>
          </a:p>
          <a:p>
            <a:pPr marL="514350" indent="-514350" algn="just">
              <a:buFont typeface="Wingdings" pitchFamily="2" charset="2"/>
              <a:buChar char="q"/>
            </a:pPr>
            <a:r>
              <a:rPr lang="en-US" sz="2800" dirty="0" smtClean="0">
                <a:solidFill>
                  <a:schemeClr val="accent2">
                    <a:lumMod val="75000"/>
                  </a:schemeClr>
                </a:solidFill>
              </a:rPr>
              <a:t>Serotonin transport gene affects the function of serotonin.</a:t>
            </a:r>
          </a:p>
          <a:p>
            <a:pPr marL="514350" indent="-514350" algn="just">
              <a:buFont typeface="Wingdings" pitchFamily="2" charset="2"/>
              <a:buChar char="q"/>
            </a:pPr>
            <a:r>
              <a:rPr lang="en-US" sz="2800" dirty="0" smtClean="0">
                <a:solidFill>
                  <a:schemeClr val="accent2">
                    <a:lumMod val="75000"/>
                  </a:schemeClr>
                </a:solidFill>
              </a:rPr>
              <a:t> This gene comes into two versions, dubbed long and short.</a:t>
            </a:r>
            <a:endParaRPr lang="en-US" sz="2800" dirty="0" smtClean="0">
              <a:solidFill>
                <a:schemeClr val="accent2">
                  <a:lumMod val="75000"/>
                </a:schemeClr>
              </a:solidFill>
            </a:endParaRPr>
          </a:p>
          <a:p>
            <a:pPr marL="514350" indent="-514350" algn="just">
              <a:buFont typeface="Wingdings" pitchFamily="2" charset="2"/>
              <a:buChar char="q"/>
            </a:pPr>
            <a:r>
              <a:rPr lang="en-US" sz="2800" dirty="0" smtClean="0">
                <a:solidFill>
                  <a:schemeClr val="accent2">
                    <a:lumMod val="75000"/>
                  </a:schemeClr>
                </a:solidFill>
              </a:rPr>
              <a:t>It does not mean that if you don’t have certain kind of genes, you will not have depression. Presence of such genes increases the chances of depression</a:t>
            </a:r>
            <a:r>
              <a:rPr lang="en-US" sz="1800" dirty="0" smtClean="0">
                <a:solidFill>
                  <a:schemeClr val="accent2">
                    <a:lumMod val="75000"/>
                  </a:schemeClr>
                </a:solidFill>
              </a:rPr>
              <a:t>.</a:t>
            </a:r>
            <a:endParaRPr lang="en-US" sz="18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3200" dirty="0" smtClean="0"/>
              <a:t>2. Urbanization</a:t>
            </a:r>
            <a:endParaRPr lang="en-US" sz="3200" dirty="0"/>
          </a:p>
        </p:txBody>
      </p:sp>
      <p:sp>
        <p:nvSpPr>
          <p:cNvPr id="3" name="Content Placeholder 2"/>
          <p:cNvSpPr>
            <a:spLocks noGrp="1"/>
          </p:cNvSpPr>
          <p:nvPr>
            <p:ph idx="1"/>
          </p:nvPr>
        </p:nvSpPr>
        <p:spPr/>
        <p:txBody>
          <a:bodyPr>
            <a:normAutofit/>
          </a:bodyPr>
          <a:lstStyle/>
          <a:p>
            <a:pPr algn="just">
              <a:buFont typeface="Wingdings" pitchFamily="2" charset="2"/>
              <a:buChar char="q"/>
            </a:pPr>
            <a:r>
              <a:rPr lang="en-US" sz="2800" dirty="0" smtClean="0">
                <a:solidFill>
                  <a:schemeClr val="accent2">
                    <a:lumMod val="75000"/>
                  </a:schemeClr>
                </a:solidFill>
              </a:rPr>
              <a:t>Less contact with nature</a:t>
            </a:r>
          </a:p>
          <a:p>
            <a:pPr algn="just">
              <a:buFont typeface="Wingdings" pitchFamily="2" charset="2"/>
              <a:buChar char="q"/>
            </a:pPr>
            <a:r>
              <a:rPr lang="en-US" sz="2800" dirty="0" smtClean="0">
                <a:solidFill>
                  <a:schemeClr val="accent2">
                    <a:lumMod val="75000"/>
                  </a:schemeClr>
                </a:solidFill>
              </a:rPr>
              <a:t>By inhaling</a:t>
            </a:r>
            <a:r>
              <a:rPr lang="en-US" sz="2800" dirty="0" smtClean="0">
                <a:solidFill>
                  <a:schemeClr val="accent2">
                    <a:lumMod val="75000"/>
                  </a:schemeClr>
                </a:solidFill>
                <a:effectLst>
                  <a:outerShdw blurRad="38100" dist="38100" dir="2700000" algn="tl">
                    <a:srgbClr val="000000">
                      <a:alpha val="43137"/>
                    </a:srgbClr>
                  </a:outerShdw>
                </a:effectLst>
              </a:rPr>
              <a:t>, </a:t>
            </a:r>
            <a:r>
              <a:rPr lang="en-US" sz="2800" dirty="0" smtClean="0">
                <a:solidFill>
                  <a:schemeClr val="accent2">
                    <a:lumMod val="75000"/>
                  </a:schemeClr>
                </a:solidFill>
              </a:rPr>
              <a:t>S</a:t>
            </a:r>
            <a:r>
              <a:rPr lang="en-US" sz="2800" baseline="-25000" dirty="0" smtClean="0">
                <a:solidFill>
                  <a:schemeClr val="accent2">
                    <a:lumMod val="75000"/>
                  </a:schemeClr>
                </a:solidFill>
              </a:rPr>
              <a:t>2</a:t>
            </a:r>
            <a:r>
              <a:rPr lang="en-US" sz="2800" dirty="0" smtClean="0">
                <a:solidFill>
                  <a:schemeClr val="accent2">
                    <a:lumMod val="75000"/>
                  </a:schemeClr>
                </a:solidFill>
              </a:rPr>
              <a:t>O</a:t>
            </a:r>
            <a:r>
              <a:rPr lang="en-US" sz="2800" dirty="0" smtClean="0">
                <a:solidFill>
                  <a:schemeClr val="accent2">
                    <a:lumMod val="75000"/>
                  </a:schemeClr>
                </a:solidFill>
                <a:effectLst>
                  <a:outerShdw blurRad="38100" dist="38100" dir="2700000" algn="tl">
                    <a:srgbClr val="000000">
                      <a:alpha val="43137"/>
                    </a:srgbClr>
                  </a:outerShdw>
                </a:effectLst>
              </a:rPr>
              <a:t>, </a:t>
            </a:r>
            <a:r>
              <a:rPr lang="en-US" sz="2800" dirty="0" smtClean="0">
                <a:solidFill>
                  <a:schemeClr val="accent2">
                    <a:lumMod val="75000"/>
                  </a:schemeClr>
                </a:solidFill>
              </a:rPr>
              <a:t>N</a:t>
            </a:r>
            <a:r>
              <a:rPr lang="en-US" sz="2800" baseline="-25000" dirty="0" smtClean="0">
                <a:solidFill>
                  <a:schemeClr val="accent2">
                    <a:lumMod val="75000"/>
                  </a:schemeClr>
                </a:solidFill>
              </a:rPr>
              <a:t>2</a:t>
            </a:r>
            <a:r>
              <a:rPr lang="en-US" sz="2800" dirty="0" smtClean="0">
                <a:solidFill>
                  <a:schemeClr val="accent2">
                    <a:lumMod val="75000"/>
                  </a:schemeClr>
                </a:solidFill>
              </a:rPr>
              <a:t>O</a:t>
            </a:r>
            <a:r>
              <a:rPr lang="en-US" sz="2800" dirty="0" smtClean="0">
                <a:solidFill>
                  <a:schemeClr val="accent2">
                    <a:lumMod val="75000"/>
                  </a:schemeClr>
                </a:solidFill>
                <a:effectLst>
                  <a:outerShdw blurRad="38100" dist="38100" dir="2700000" algn="tl">
                    <a:srgbClr val="000000">
                      <a:alpha val="43137"/>
                    </a:srgbClr>
                  </a:outerShdw>
                </a:effectLst>
              </a:rPr>
              <a:t> </a:t>
            </a:r>
            <a:r>
              <a:rPr lang="en-US" sz="2800" dirty="0" smtClean="0">
                <a:solidFill>
                  <a:schemeClr val="accent2">
                    <a:lumMod val="75000"/>
                  </a:schemeClr>
                </a:solidFill>
              </a:rPr>
              <a:t>and</a:t>
            </a:r>
            <a:r>
              <a:rPr lang="en-US" sz="2800" dirty="0" smtClean="0">
                <a:solidFill>
                  <a:schemeClr val="accent2">
                    <a:lumMod val="75000"/>
                  </a:schemeClr>
                </a:solidFill>
                <a:effectLst>
                  <a:outerShdw blurRad="38100" dist="38100" dir="2700000" algn="tl">
                    <a:srgbClr val="000000">
                      <a:alpha val="43137"/>
                    </a:srgbClr>
                  </a:outerShdw>
                </a:effectLst>
              </a:rPr>
              <a:t> </a:t>
            </a:r>
            <a:r>
              <a:rPr lang="en-US" sz="2800" dirty="0" smtClean="0">
                <a:solidFill>
                  <a:schemeClr val="accent2">
                    <a:lumMod val="75000"/>
                  </a:schemeClr>
                </a:solidFill>
              </a:rPr>
              <a:t>all the other pollutants significantly increases the chances of ADHD, anxiety disorder and so on.</a:t>
            </a:r>
          </a:p>
          <a:p>
            <a:pPr algn="just">
              <a:buFont typeface="Wingdings" pitchFamily="2" charset="2"/>
              <a:buChar char="q"/>
            </a:pPr>
            <a:r>
              <a:rPr lang="en-US" sz="2800" dirty="0" smtClean="0">
                <a:solidFill>
                  <a:schemeClr val="accent2">
                    <a:lumMod val="75000"/>
                  </a:schemeClr>
                </a:solidFill>
              </a:rPr>
              <a:t>The fumes you are inhaling are affecting the neurotransmitters in the brain and affecting our moods.</a:t>
            </a:r>
            <a:endParaRPr lang="en-US" sz="2800" dirty="0">
              <a:solidFill>
                <a:schemeClr val="accent2">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3200" dirty="0" smtClean="0"/>
              <a:t>3. Changed lifestyle</a:t>
            </a:r>
            <a:endParaRPr lang="en-US" sz="3200" dirty="0"/>
          </a:p>
        </p:txBody>
      </p:sp>
      <p:sp>
        <p:nvSpPr>
          <p:cNvPr id="3" name="Content Placeholder 2"/>
          <p:cNvSpPr>
            <a:spLocks noGrp="1"/>
          </p:cNvSpPr>
          <p:nvPr>
            <p:ph idx="1"/>
          </p:nvPr>
        </p:nvSpPr>
        <p:spPr>
          <a:xfrm>
            <a:off x="381000" y="3657600"/>
            <a:ext cx="5715000" cy="2743200"/>
          </a:xfrm>
        </p:spPr>
        <p:txBody>
          <a:bodyPr>
            <a:normAutofit/>
          </a:bodyPr>
          <a:lstStyle/>
          <a:p>
            <a:pPr algn="just">
              <a:buFont typeface="Wingdings" pitchFamily="2" charset="2"/>
              <a:buChar char="q"/>
            </a:pPr>
            <a:r>
              <a:rPr lang="en-US" sz="2800" dirty="0" smtClean="0">
                <a:solidFill>
                  <a:schemeClr val="accent2">
                    <a:lumMod val="75000"/>
                  </a:schemeClr>
                </a:solidFill>
              </a:rPr>
              <a:t> Emerging nuclear Family</a:t>
            </a:r>
          </a:p>
          <a:p>
            <a:pPr algn="just">
              <a:buFont typeface="Wingdings" pitchFamily="2" charset="2"/>
              <a:buChar char="q"/>
            </a:pPr>
            <a:r>
              <a:rPr lang="en-US" sz="2800" dirty="0" smtClean="0">
                <a:solidFill>
                  <a:schemeClr val="accent2">
                    <a:lumMod val="75000"/>
                  </a:schemeClr>
                </a:solidFill>
              </a:rPr>
              <a:t>Food habits</a:t>
            </a:r>
          </a:p>
          <a:p>
            <a:pPr algn="just">
              <a:buFont typeface="Wingdings" pitchFamily="2" charset="2"/>
              <a:buChar char="q"/>
            </a:pPr>
            <a:r>
              <a:rPr lang="en-US" sz="2800" dirty="0" smtClean="0">
                <a:solidFill>
                  <a:schemeClr val="accent2">
                    <a:lumMod val="75000"/>
                  </a:schemeClr>
                </a:solidFill>
              </a:rPr>
              <a:t>Less physical work</a:t>
            </a:r>
          </a:p>
          <a:p>
            <a:pPr algn="just">
              <a:buFont typeface="Wingdings" pitchFamily="2" charset="2"/>
              <a:buChar char="q"/>
            </a:pPr>
            <a:r>
              <a:rPr lang="en-US" sz="2800" dirty="0" smtClean="0">
                <a:solidFill>
                  <a:schemeClr val="accent2">
                    <a:lumMod val="75000"/>
                  </a:schemeClr>
                </a:solidFill>
              </a:rPr>
              <a:t>Sleeping pattern</a:t>
            </a:r>
          </a:p>
          <a:p>
            <a:pPr algn="just">
              <a:buFont typeface="Wingdings" pitchFamily="2" charset="2"/>
              <a:buChar char="q"/>
            </a:pPr>
            <a:r>
              <a:rPr lang="en-US" sz="2800" dirty="0" smtClean="0">
                <a:solidFill>
                  <a:schemeClr val="accent2">
                    <a:lumMod val="75000"/>
                  </a:schemeClr>
                </a:solidFill>
              </a:rPr>
              <a:t>Less social interaction</a:t>
            </a:r>
            <a:endParaRPr lang="en-US" sz="2800" dirty="0">
              <a:solidFill>
                <a:schemeClr val="accent2">
                  <a:lumMod val="75000"/>
                </a:schemeClr>
              </a:solidFill>
            </a:endParaRPr>
          </a:p>
        </p:txBody>
      </p:sp>
      <p:pic>
        <p:nvPicPr>
          <p:cNvPr id="4" name="Picture 3" descr="happy-family-modern-lifestyle-icons-set-flat-vector-27085653.jpg"/>
          <p:cNvPicPr>
            <a:picLocks noChangeAspect="1"/>
          </p:cNvPicPr>
          <p:nvPr/>
        </p:nvPicPr>
        <p:blipFill>
          <a:blip r:embed="rId2"/>
          <a:stretch>
            <a:fillRect/>
          </a:stretch>
        </p:blipFill>
        <p:spPr>
          <a:xfrm>
            <a:off x="4648200" y="1219200"/>
            <a:ext cx="3962400" cy="3733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3200" dirty="0" smtClean="0"/>
              <a:t>4. Self expectation and social expectation</a:t>
            </a:r>
            <a:endParaRPr lang="en-US" sz="3200" dirty="0"/>
          </a:p>
        </p:txBody>
      </p:sp>
      <p:sp>
        <p:nvSpPr>
          <p:cNvPr id="3" name="Content Placeholder 2"/>
          <p:cNvSpPr>
            <a:spLocks noGrp="1"/>
          </p:cNvSpPr>
          <p:nvPr>
            <p:ph idx="1"/>
          </p:nvPr>
        </p:nvSpPr>
        <p:spPr>
          <a:xfrm>
            <a:off x="304800" y="1447800"/>
            <a:ext cx="5029200" cy="4876800"/>
          </a:xfrm>
        </p:spPr>
        <p:txBody>
          <a:bodyPr>
            <a:noAutofit/>
          </a:bodyPr>
          <a:lstStyle/>
          <a:p>
            <a:pPr algn="just">
              <a:spcBef>
                <a:spcPts val="0"/>
              </a:spcBef>
              <a:buNone/>
            </a:pPr>
            <a:r>
              <a:rPr lang="en-US" sz="2800" dirty="0" smtClean="0">
                <a:solidFill>
                  <a:schemeClr val="accent2">
                    <a:lumMod val="75000"/>
                  </a:schemeClr>
                </a:solidFill>
              </a:rPr>
              <a:t>“  Being a high achieving student when you have had over 95 percent grade throughout your life, even getting a 90 per cent seems like too much of drop. The entire world is telling you that you can do better, but suddenly you feel that I don't want to do better, I want to try out other things in life," </a:t>
            </a:r>
            <a:endParaRPr lang="en-US" sz="2800" dirty="0">
              <a:solidFill>
                <a:schemeClr val="accent2">
                  <a:lumMod val="75000"/>
                </a:schemeClr>
              </a:solidFill>
            </a:endParaRPr>
          </a:p>
        </p:txBody>
      </p:sp>
      <p:pic>
        <p:nvPicPr>
          <p:cNvPr id="5" name="Picture 4" descr="download (1).jpg"/>
          <p:cNvPicPr>
            <a:picLocks noChangeAspect="1"/>
          </p:cNvPicPr>
          <p:nvPr/>
        </p:nvPicPr>
        <p:blipFill>
          <a:blip r:embed="rId2"/>
          <a:stretch>
            <a:fillRect/>
          </a:stretch>
        </p:blipFill>
        <p:spPr>
          <a:xfrm>
            <a:off x="5486400" y="1447800"/>
            <a:ext cx="3462337" cy="4267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3200" dirty="0" smtClean="0"/>
              <a:t>5. Peer Pressure </a:t>
            </a:r>
            <a:endParaRPr lang="en-US" sz="3200" dirty="0"/>
          </a:p>
        </p:txBody>
      </p:sp>
      <p:sp>
        <p:nvSpPr>
          <p:cNvPr id="3" name="Content Placeholder 2"/>
          <p:cNvSpPr>
            <a:spLocks noGrp="1"/>
          </p:cNvSpPr>
          <p:nvPr>
            <p:ph idx="1"/>
          </p:nvPr>
        </p:nvSpPr>
        <p:spPr>
          <a:xfrm>
            <a:off x="381000" y="3962400"/>
            <a:ext cx="8229600" cy="2163763"/>
          </a:xfrm>
        </p:spPr>
        <p:txBody>
          <a:bodyPr>
            <a:normAutofit fontScale="92500" lnSpcReduction="20000"/>
          </a:bodyPr>
          <a:lstStyle/>
          <a:p>
            <a:pPr algn="just">
              <a:buNone/>
            </a:pPr>
            <a:r>
              <a:rPr lang="en-US" sz="2800" dirty="0" smtClean="0">
                <a:solidFill>
                  <a:schemeClr val="accent2">
                    <a:lumMod val="75000"/>
                  </a:schemeClr>
                </a:solidFill>
              </a:rPr>
              <a:t>    </a:t>
            </a:r>
            <a:r>
              <a:rPr lang="en-US" sz="3000" dirty="0" smtClean="0">
                <a:solidFill>
                  <a:schemeClr val="accent2">
                    <a:lumMod val="75000"/>
                  </a:schemeClr>
                </a:solidFill>
              </a:rPr>
              <a:t>Everyone wants to fit in with their peers and people they admire. Teenagers are already struggling to define and discover who they are as a person. When peer pressure demands that they act in ways with which they are not comfortable, it can cause teens to suffer from low self-esteem, anxiety, and depression.</a:t>
            </a:r>
            <a:endParaRPr lang="en-US" sz="3000" dirty="0">
              <a:solidFill>
                <a:schemeClr val="accent2">
                  <a:lumMod val="75000"/>
                </a:schemeClr>
              </a:solidFill>
            </a:endParaRPr>
          </a:p>
        </p:txBody>
      </p:sp>
      <p:pic>
        <p:nvPicPr>
          <p:cNvPr id="4" name="Picture 3" descr="peer-pressure.jpg"/>
          <p:cNvPicPr>
            <a:picLocks noChangeAspect="1"/>
          </p:cNvPicPr>
          <p:nvPr/>
        </p:nvPicPr>
        <p:blipFill>
          <a:blip r:embed="rId2"/>
          <a:stretch>
            <a:fillRect/>
          </a:stretch>
        </p:blipFill>
        <p:spPr>
          <a:xfrm>
            <a:off x="1905000" y="1219200"/>
            <a:ext cx="5105400" cy="2743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3200" dirty="0" smtClean="0"/>
              <a:t>6. Substance abuse-</a:t>
            </a:r>
            <a:endParaRPr lang="en-US" sz="3200" dirty="0"/>
          </a:p>
        </p:txBody>
      </p:sp>
      <p:sp>
        <p:nvSpPr>
          <p:cNvPr id="3" name="Subtitle 2"/>
          <p:cNvSpPr>
            <a:spLocks noGrp="1"/>
          </p:cNvSpPr>
          <p:nvPr>
            <p:ph idx="1"/>
          </p:nvPr>
        </p:nvSpPr>
        <p:spPr>
          <a:xfrm>
            <a:off x="457200" y="3581400"/>
            <a:ext cx="8229600" cy="2544763"/>
          </a:xfrm>
        </p:spPr>
        <p:txBody>
          <a:bodyPr>
            <a:normAutofit fontScale="92500" lnSpcReduction="20000"/>
          </a:bodyPr>
          <a:lstStyle/>
          <a:p>
            <a:pPr algn="just"/>
            <a:r>
              <a:rPr lang="en-US" sz="3000" dirty="0" smtClean="0">
                <a:solidFill>
                  <a:schemeClr val="accent2">
                    <a:lumMod val="75000"/>
                  </a:schemeClr>
                </a:solidFill>
              </a:rPr>
              <a:t>Drugs and alcohol are chemicals and have a significant effect on the chemistry and cell composition of the brain.  Over time, the effects of substance use can change the way the brain operates and regulates emotional and mental functioning, leading to a chemical imbalance that contributes to the development of depression in many teens</a:t>
            </a:r>
            <a:r>
              <a:rPr lang="en-US" sz="2800" dirty="0" smtClean="0">
                <a:solidFill>
                  <a:schemeClr val="accent2">
                    <a:lumMod val="75000"/>
                  </a:schemeClr>
                </a:solidFill>
              </a:rPr>
              <a:t>.</a:t>
            </a:r>
            <a:endParaRPr lang="en-US" sz="2800" dirty="0">
              <a:solidFill>
                <a:schemeClr val="accent2">
                  <a:lumMod val="75000"/>
                </a:schemeClr>
              </a:solidFill>
            </a:endParaRPr>
          </a:p>
        </p:txBody>
      </p:sp>
      <p:pic>
        <p:nvPicPr>
          <p:cNvPr id="4" name="Picture 3" descr="images.jpg"/>
          <p:cNvPicPr>
            <a:picLocks noChangeAspect="1"/>
          </p:cNvPicPr>
          <p:nvPr/>
        </p:nvPicPr>
        <p:blipFill>
          <a:blip r:embed="rId2"/>
          <a:stretch>
            <a:fillRect/>
          </a:stretch>
        </p:blipFill>
        <p:spPr>
          <a:xfrm>
            <a:off x="2362200" y="1371600"/>
            <a:ext cx="4343400" cy="20288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3200" dirty="0" smtClean="0"/>
              <a:t>Other causes</a:t>
            </a:r>
            <a:endParaRPr lang="en-US" sz="3200" dirty="0"/>
          </a:p>
        </p:txBody>
      </p:sp>
      <p:sp>
        <p:nvSpPr>
          <p:cNvPr id="3" name="Content Placeholder 2"/>
          <p:cNvSpPr>
            <a:spLocks noGrp="1"/>
          </p:cNvSpPr>
          <p:nvPr>
            <p:ph idx="1"/>
          </p:nvPr>
        </p:nvSpPr>
        <p:spPr/>
        <p:txBody>
          <a:bodyPr>
            <a:normAutofit/>
          </a:bodyPr>
          <a:lstStyle/>
          <a:p>
            <a:pPr>
              <a:buFont typeface="Wingdings" pitchFamily="2" charset="2"/>
              <a:buChar char="q"/>
            </a:pPr>
            <a:r>
              <a:rPr lang="en-US" sz="2800" dirty="0" smtClean="0">
                <a:solidFill>
                  <a:schemeClr val="accent2">
                    <a:lumMod val="75000"/>
                  </a:schemeClr>
                </a:solidFill>
              </a:rPr>
              <a:t>Child abuse</a:t>
            </a:r>
          </a:p>
          <a:p>
            <a:pPr>
              <a:buFont typeface="Wingdings" pitchFamily="2" charset="2"/>
              <a:buChar char="q"/>
            </a:pPr>
            <a:r>
              <a:rPr lang="en-US" sz="2800" dirty="0" smtClean="0">
                <a:solidFill>
                  <a:schemeClr val="accent2">
                    <a:lumMod val="75000"/>
                  </a:schemeClr>
                </a:solidFill>
              </a:rPr>
              <a:t>Sudden demise of closer one</a:t>
            </a:r>
          </a:p>
          <a:p>
            <a:pPr>
              <a:buFont typeface="Wingdings" pitchFamily="2" charset="2"/>
              <a:buChar char="q"/>
            </a:pPr>
            <a:r>
              <a:rPr lang="en-US" sz="2800" dirty="0" smtClean="0">
                <a:solidFill>
                  <a:schemeClr val="accent2">
                    <a:lumMod val="75000"/>
                  </a:schemeClr>
                </a:solidFill>
              </a:rPr>
              <a:t>Suffering from a disease since a long time period</a:t>
            </a:r>
          </a:p>
          <a:p>
            <a:pPr>
              <a:buFont typeface="Wingdings" pitchFamily="2" charset="2"/>
              <a:buChar char="q"/>
            </a:pPr>
            <a:r>
              <a:rPr lang="en-US" sz="2800" dirty="0" smtClean="0">
                <a:solidFill>
                  <a:schemeClr val="accent2">
                    <a:lumMod val="75000"/>
                  </a:schemeClr>
                </a:solidFill>
              </a:rPr>
              <a:t>Domestic violence</a:t>
            </a:r>
          </a:p>
          <a:p>
            <a:pPr>
              <a:buFont typeface="Wingdings" pitchFamily="2" charset="2"/>
              <a:buChar char="q"/>
            </a:pPr>
            <a:r>
              <a:rPr lang="en-US" sz="2800" dirty="0" smtClean="0">
                <a:solidFill>
                  <a:schemeClr val="accent2">
                    <a:lumMod val="75000"/>
                  </a:schemeClr>
                </a:solidFill>
              </a:rPr>
              <a:t>Bullying</a:t>
            </a:r>
          </a:p>
          <a:p>
            <a:pPr>
              <a:buFont typeface="Wingdings" pitchFamily="2" charset="2"/>
              <a:buChar char="q"/>
            </a:pPr>
            <a:r>
              <a:rPr lang="en-US" sz="2800" dirty="0" smtClean="0">
                <a:solidFill>
                  <a:schemeClr val="accent2">
                    <a:lumMod val="75000"/>
                  </a:schemeClr>
                </a:solidFill>
              </a:rPr>
              <a:t>Parental pressure</a:t>
            </a:r>
          </a:p>
          <a:p>
            <a:pPr>
              <a:buNone/>
            </a:pPr>
            <a:endParaRPr lang="en-US" sz="2800" dirty="0" smtClean="0">
              <a:solidFill>
                <a:schemeClr val="accent2">
                  <a:lumMod val="75000"/>
                </a:schemeClr>
              </a:solidFill>
            </a:endParaRPr>
          </a:p>
        </p:txBody>
      </p:sp>
      <p:pic>
        <p:nvPicPr>
          <p:cNvPr id="4" name="Picture 3" descr="PEER-PRESSURE-PROM_2511674a.jpg"/>
          <p:cNvPicPr>
            <a:picLocks noChangeAspect="1"/>
          </p:cNvPicPr>
          <p:nvPr/>
        </p:nvPicPr>
        <p:blipFill>
          <a:blip r:embed="rId2"/>
          <a:stretch>
            <a:fillRect/>
          </a:stretch>
        </p:blipFill>
        <p:spPr>
          <a:xfrm>
            <a:off x="3810000" y="3276600"/>
            <a:ext cx="4724400" cy="2895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6477000" cy="914400"/>
          </a:xfrm>
        </p:spPr>
        <p:txBody>
          <a:bodyPr/>
          <a:lstStyle/>
          <a:p>
            <a:pPr algn="just"/>
            <a:r>
              <a:rPr lang="en-US" b="1" u="sng" dirty="0" smtClean="0"/>
              <a:t>Symptoms of depression</a:t>
            </a:r>
            <a:endParaRPr lang="en-US" b="1" u="sng" dirty="0"/>
          </a:p>
        </p:txBody>
      </p:sp>
      <p:sp>
        <p:nvSpPr>
          <p:cNvPr id="4" name="Content Placeholder 3"/>
          <p:cNvSpPr>
            <a:spLocks noGrp="1"/>
          </p:cNvSpPr>
          <p:nvPr>
            <p:ph idx="1"/>
          </p:nvPr>
        </p:nvSpPr>
        <p:spPr>
          <a:xfrm>
            <a:off x="381000" y="1295400"/>
            <a:ext cx="8229600" cy="5181600"/>
          </a:xfrm>
        </p:spPr>
        <p:txBody>
          <a:bodyPr>
            <a:normAutofit/>
          </a:bodyPr>
          <a:lstStyle/>
          <a:p>
            <a:pPr algn="just"/>
            <a:r>
              <a:rPr lang="en-US" sz="2800" dirty="0" smtClean="0">
                <a:solidFill>
                  <a:schemeClr val="accent2">
                    <a:lumMod val="75000"/>
                  </a:schemeClr>
                </a:solidFill>
              </a:rPr>
              <a:t>Depressed mood</a:t>
            </a:r>
          </a:p>
          <a:p>
            <a:pPr algn="just"/>
            <a:r>
              <a:rPr lang="en-US" sz="2800" dirty="0" smtClean="0">
                <a:solidFill>
                  <a:schemeClr val="accent2">
                    <a:lumMod val="75000"/>
                  </a:schemeClr>
                </a:solidFill>
              </a:rPr>
              <a:t>Loss of interest or pleasure in all activities</a:t>
            </a:r>
          </a:p>
          <a:p>
            <a:pPr algn="just"/>
            <a:r>
              <a:rPr lang="en-US" sz="2800" dirty="0" smtClean="0">
                <a:solidFill>
                  <a:schemeClr val="accent2">
                    <a:lumMod val="75000"/>
                  </a:schemeClr>
                </a:solidFill>
              </a:rPr>
              <a:t>A large increase or decrease in appetite/weight</a:t>
            </a:r>
          </a:p>
          <a:p>
            <a:pPr algn="just"/>
            <a:r>
              <a:rPr lang="en-US" sz="2800" dirty="0" smtClean="0">
                <a:solidFill>
                  <a:schemeClr val="accent2">
                    <a:lumMod val="75000"/>
                  </a:schemeClr>
                </a:solidFill>
              </a:rPr>
              <a:t>Insomnia or </a:t>
            </a:r>
            <a:r>
              <a:rPr lang="en-US" sz="2800" dirty="0" err="1" smtClean="0">
                <a:solidFill>
                  <a:schemeClr val="accent2">
                    <a:lumMod val="75000"/>
                  </a:schemeClr>
                </a:solidFill>
              </a:rPr>
              <a:t>hypersomnia</a:t>
            </a:r>
            <a:endParaRPr lang="en-US" sz="2800" dirty="0" smtClean="0">
              <a:solidFill>
                <a:schemeClr val="accent2">
                  <a:lumMod val="75000"/>
                </a:schemeClr>
              </a:solidFill>
            </a:endParaRPr>
          </a:p>
          <a:p>
            <a:pPr algn="just"/>
            <a:r>
              <a:rPr lang="en-US" sz="2800" dirty="0" smtClean="0">
                <a:solidFill>
                  <a:schemeClr val="accent2">
                    <a:lumMod val="75000"/>
                  </a:schemeClr>
                </a:solidFill>
              </a:rPr>
              <a:t>Slowing of physical movements, or severe agitation</a:t>
            </a:r>
          </a:p>
          <a:p>
            <a:pPr algn="just"/>
            <a:r>
              <a:rPr lang="en-US" sz="2800" dirty="0" smtClean="0">
                <a:solidFill>
                  <a:schemeClr val="accent2">
                    <a:lumMod val="75000"/>
                  </a:schemeClr>
                </a:solidFill>
              </a:rPr>
              <a:t>Intense fatigue</a:t>
            </a:r>
          </a:p>
          <a:p>
            <a:pPr algn="just"/>
            <a:r>
              <a:rPr lang="en-US" sz="2800" dirty="0" smtClean="0">
                <a:solidFill>
                  <a:schemeClr val="accent2">
                    <a:lumMod val="75000"/>
                  </a:schemeClr>
                </a:solidFill>
              </a:rPr>
              <a:t>Excessive feelings of guilt or worthless</a:t>
            </a:r>
          </a:p>
          <a:p>
            <a:pPr algn="just"/>
            <a:r>
              <a:rPr lang="en-US" sz="2800" dirty="0" smtClean="0">
                <a:solidFill>
                  <a:schemeClr val="accent2">
                    <a:lumMod val="75000"/>
                  </a:schemeClr>
                </a:solidFill>
              </a:rPr>
              <a:t>Difficulty in concentrating or making decision</a:t>
            </a:r>
          </a:p>
          <a:p>
            <a:pPr algn="just"/>
            <a:r>
              <a:rPr lang="en-US" sz="2800" dirty="0" smtClean="0">
                <a:solidFill>
                  <a:schemeClr val="accent2">
                    <a:lumMod val="75000"/>
                  </a:schemeClr>
                </a:solidFill>
              </a:rPr>
              <a:t>Frequent thoughts of death/suicide</a:t>
            </a:r>
            <a:r>
              <a:rPr lang="en-US" dirty="0" smtClean="0">
                <a:solidFill>
                  <a:schemeClr val="accent2">
                    <a:lumMod val="75000"/>
                  </a:schemeClr>
                </a:solidFill>
              </a:rPr>
              <a:t>.</a:t>
            </a:r>
          </a:p>
          <a:p>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020762"/>
          </a:xfrm>
        </p:spPr>
        <p:txBody>
          <a:bodyPr/>
          <a:lstStyle/>
          <a:p>
            <a:r>
              <a:rPr lang="en-US" b="1" u="sng" dirty="0" smtClean="0"/>
              <a:t>How can we help a depressed teen</a:t>
            </a:r>
            <a:endParaRPr lang="en-US" b="1" u="sng" dirty="0"/>
          </a:p>
        </p:txBody>
      </p:sp>
      <p:sp>
        <p:nvSpPr>
          <p:cNvPr id="3" name="Content Placeholder 2"/>
          <p:cNvSpPr>
            <a:spLocks noGrp="1"/>
          </p:cNvSpPr>
          <p:nvPr>
            <p:ph idx="1"/>
          </p:nvPr>
        </p:nvSpPr>
        <p:spPr>
          <a:xfrm>
            <a:off x="381000" y="1600200"/>
            <a:ext cx="8229600" cy="4525963"/>
          </a:xfrm>
        </p:spPr>
        <p:txBody>
          <a:bodyPr/>
          <a:lstStyle/>
          <a:p>
            <a:pPr>
              <a:buFont typeface="Wingdings" pitchFamily="2" charset="2"/>
              <a:buChar char="v"/>
            </a:pPr>
            <a:endParaRPr lang="en-US" dirty="0" smtClean="0"/>
          </a:p>
          <a:p>
            <a:pPr algn="just">
              <a:buNone/>
            </a:pPr>
            <a:r>
              <a:rPr lang="en-US" dirty="0" smtClean="0">
                <a:solidFill>
                  <a:schemeClr val="tx1">
                    <a:lumMod val="95000"/>
                    <a:lumOff val="5000"/>
                  </a:schemeClr>
                </a:solidFill>
              </a:rPr>
              <a:t>1</a:t>
            </a:r>
            <a:r>
              <a:rPr lang="en-US" sz="2800" u="sng" dirty="0" smtClean="0">
                <a:solidFill>
                  <a:schemeClr val="tx1">
                    <a:lumMod val="95000"/>
                    <a:lumOff val="5000"/>
                  </a:schemeClr>
                </a:solidFill>
              </a:rPr>
              <a:t>. </a:t>
            </a:r>
            <a:r>
              <a:rPr lang="en-US" u="sng" dirty="0" smtClean="0">
                <a:solidFill>
                  <a:schemeClr val="tx1">
                    <a:lumMod val="95000"/>
                    <a:lumOff val="5000"/>
                  </a:schemeClr>
                </a:solidFill>
              </a:rPr>
              <a:t>Encourage Social Interaction</a:t>
            </a:r>
          </a:p>
          <a:p>
            <a:pPr>
              <a:buFont typeface="Wingdings" pitchFamily="2" charset="2"/>
              <a:buChar char="v"/>
            </a:pPr>
            <a:endParaRPr lang="en-US" sz="2800" dirty="0" smtClean="0">
              <a:solidFill>
                <a:schemeClr val="accent2">
                  <a:lumMod val="75000"/>
                </a:schemeClr>
              </a:solidFill>
            </a:endParaRPr>
          </a:p>
          <a:p>
            <a:pPr>
              <a:buFont typeface="Wingdings" pitchFamily="2" charset="2"/>
              <a:buChar char="v"/>
            </a:pPr>
            <a:r>
              <a:rPr lang="en-US" sz="2800" dirty="0" smtClean="0">
                <a:solidFill>
                  <a:schemeClr val="accent2">
                    <a:lumMod val="75000"/>
                  </a:schemeClr>
                </a:solidFill>
              </a:rPr>
              <a:t> Make face time a priority</a:t>
            </a:r>
          </a:p>
          <a:p>
            <a:pPr>
              <a:buFont typeface="Wingdings" pitchFamily="2" charset="2"/>
              <a:buChar char="v"/>
            </a:pPr>
            <a:r>
              <a:rPr lang="en-US" sz="2800" dirty="0" smtClean="0">
                <a:solidFill>
                  <a:schemeClr val="accent2">
                    <a:lumMod val="75000"/>
                  </a:schemeClr>
                </a:solidFill>
              </a:rPr>
              <a:t> Combat social isolation</a:t>
            </a:r>
          </a:p>
          <a:p>
            <a:pPr>
              <a:buFont typeface="Wingdings" pitchFamily="2" charset="2"/>
              <a:buChar char="v"/>
            </a:pPr>
            <a:r>
              <a:rPr lang="en-US" sz="2800" dirty="0" smtClean="0">
                <a:solidFill>
                  <a:schemeClr val="accent2">
                    <a:lumMod val="75000"/>
                  </a:schemeClr>
                </a:solidFill>
              </a:rPr>
              <a:t>Get your teen involved</a:t>
            </a:r>
          </a:p>
          <a:p>
            <a:pPr>
              <a:buFont typeface="Wingdings" pitchFamily="2" charset="2"/>
              <a:buChar char="v"/>
            </a:pPr>
            <a:r>
              <a:rPr lang="en-US" sz="2800" dirty="0" smtClean="0">
                <a:solidFill>
                  <a:schemeClr val="accent2">
                    <a:lumMod val="75000"/>
                  </a:schemeClr>
                </a:solidFill>
              </a:rPr>
              <a:t>Promote volunteerism</a:t>
            </a:r>
          </a:p>
          <a:p>
            <a:pPr>
              <a:buNone/>
            </a:pPr>
            <a:endParaRPr lang="en-US" dirty="0"/>
          </a:p>
        </p:txBody>
      </p:sp>
      <p:pic>
        <p:nvPicPr>
          <p:cNvPr id="4" name="Picture 3" descr="download (5).jpg"/>
          <p:cNvPicPr>
            <a:picLocks noChangeAspect="1"/>
          </p:cNvPicPr>
          <p:nvPr/>
        </p:nvPicPr>
        <p:blipFill>
          <a:blip r:embed="rId2"/>
          <a:stretch>
            <a:fillRect/>
          </a:stretch>
        </p:blipFill>
        <p:spPr>
          <a:xfrm>
            <a:off x="5105400" y="3048000"/>
            <a:ext cx="3124200" cy="2286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020762"/>
          </a:xfrm>
        </p:spPr>
        <p:txBody>
          <a:bodyPr/>
          <a:lstStyle/>
          <a:p>
            <a:pPr algn="just"/>
            <a:r>
              <a:rPr lang="en-US" sz="3200" dirty="0" smtClean="0"/>
              <a:t>2</a:t>
            </a:r>
            <a:r>
              <a:rPr lang="en-US" dirty="0" smtClean="0"/>
              <a:t>. </a:t>
            </a:r>
            <a:r>
              <a:rPr lang="en-US" sz="3200" u="sng" dirty="0" smtClean="0"/>
              <a:t>Make health priority</a:t>
            </a:r>
            <a:endParaRPr lang="en-US" sz="3200" u="sng" dirty="0"/>
          </a:p>
        </p:txBody>
      </p:sp>
      <p:sp>
        <p:nvSpPr>
          <p:cNvPr id="3" name="Content Placeholder 2"/>
          <p:cNvSpPr>
            <a:spLocks noGrp="1"/>
          </p:cNvSpPr>
          <p:nvPr>
            <p:ph idx="1"/>
          </p:nvPr>
        </p:nvSpPr>
        <p:spPr>
          <a:xfrm>
            <a:off x="457200" y="3733800"/>
            <a:ext cx="8229600" cy="2392363"/>
          </a:xfrm>
        </p:spPr>
        <p:txBody>
          <a:bodyPr>
            <a:normAutofit/>
          </a:bodyPr>
          <a:lstStyle/>
          <a:p>
            <a:r>
              <a:rPr lang="en-US" sz="2800" dirty="0" smtClean="0">
                <a:solidFill>
                  <a:schemeClr val="accent2">
                    <a:lumMod val="75000"/>
                  </a:schemeClr>
                </a:solidFill>
              </a:rPr>
              <a:t>Proper nutrition</a:t>
            </a:r>
          </a:p>
          <a:p>
            <a:r>
              <a:rPr lang="en-US" sz="2800" dirty="0" smtClean="0">
                <a:solidFill>
                  <a:schemeClr val="accent2">
                    <a:lumMod val="75000"/>
                  </a:schemeClr>
                </a:solidFill>
              </a:rPr>
              <a:t>Physical exercise</a:t>
            </a:r>
          </a:p>
          <a:p>
            <a:r>
              <a:rPr lang="en-US" sz="2800" dirty="0" smtClean="0">
                <a:solidFill>
                  <a:schemeClr val="accent2">
                    <a:lumMod val="75000"/>
                  </a:schemeClr>
                </a:solidFill>
              </a:rPr>
              <a:t>Proper sleep</a:t>
            </a:r>
          </a:p>
          <a:p>
            <a:r>
              <a:rPr lang="en-US" sz="2800" dirty="0" smtClean="0">
                <a:solidFill>
                  <a:schemeClr val="accent2">
                    <a:lumMod val="75000"/>
                  </a:schemeClr>
                </a:solidFill>
              </a:rPr>
              <a:t>Sunlight exposure</a:t>
            </a:r>
            <a:endParaRPr lang="en-US" sz="2800" dirty="0">
              <a:solidFill>
                <a:schemeClr val="accent2">
                  <a:lumMod val="75000"/>
                </a:schemeClr>
              </a:solidFill>
            </a:endParaRPr>
          </a:p>
        </p:txBody>
      </p:sp>
      <p:pic>
        <p:nvPicPr>
          <p:cNvPr id="4" name="Picture 3" descr="mental_vs_physical_copy.png"/>
          <p:cNvPicPr>
            <a:picLocks noChangeAspect="1"/>
          </p:cNvPicPr>
          <p:nvPr/>
        </p:nvPicPr>
        <p:blipFill>
          <a:blip r:embed="rId2" cstate="print"/>
          <a:stretch>
            <a:fillRect/>
          </a:stretch>
        </p:blipFill>
        <p:spPr>
          <a:xfrm>
            <a:off x="1828800" y="1447800"/>
            <a:ext cx="4555242" cy="2209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xresdefault (1).jpg"/>
          <p:cNvPicPr>
            <a:picLocks noChangeAspect="1"/>
          </p:cNvPicPr>
          <p:nvPr/>
        </p:nvPicPr>
        <p:blipFill>
          <a:blip r:embed="rId2" cstate="print"/>
          <a:stretch>
            <a:fillRect/>
          </a:stretch>
        </p:blipFill>
        <p:spPr>
          <a:xfrm>
            <a:off x="5791200" y="1447800"/>
            <a:ext cx="2209800" cy="1447800"/>
          </a:xfrm>
          <a:prstGeom prst="rect">
            <a:avLst/>
          </a:prstGeom>
        </p:spPr>
      </p:pic>
      <p:pic>
        <p:nvPicPr>
          <p:cNvPr id="10" name="Picture 9" descr="Screenshot_6439.jpg"/>
          <p:cNvPicPr>
            <a:picLocks noChangeAspect="1"/>
          </p:cNvPicPr>
          <p:nvPr/>
        </p:nvPicPr>
        <p:blipFill>
          <a:blip r:embed="rId3"/>
          <a:stretch>
            <a:fillRect/>
          </a:stretch>
        </p:blipFill>
        <p:spPr>
          <a:xfrm>
            <a:off x="609600" y="1371600"/>
            <a:ext cx="5181600" cy="4724400"/>
          </a:xfrm>
          <a:prstGeom prst="rect">
            <a:avLst/>
          </a:prstGeom>
        </p:spPr>
      </p:pic>
      <p:pic>
        <p:nvPicPr>
          <p:cNvPr id="11" name="Picture 10" descr="images.jpg"/>
          <p:cNvPicPr>
            <a:picLocks noChangeAspect="1"/>
          </p:cNvPicPr>
          <p:nvPr/>
        </p:nvPicPr>
        <p:blipFill>
          <a:blip r:embed="rId4"/>
          <a:stretch>
            <a:fillRect/>
          </a:stretch>
        </p:blipFill>
        <p:spPr>
          <a:xfrm>
            <a:off x="5791200" y="2895600"/>
            <a:ext cx="2362201" cy="1733550"/>
          </a:xfrm>
          <a:prstGeom prst="rect">
            <a:avLst/>
          </a:prstGeom>
        </p:spPr>
      </p:pic>
      <p:pic>
        <p:nvPicPr>
          <p:cNvPr id="13" name="Picture 12" descr="x1080.jpg"/>
          <p:cNvPicPr>
            <a:picLocks noChangeAspect="1"/>
          </p:cNvPicPr>
          <p:nvPr/>
        </p:nvPicPr>
        <p:blipFill>
          <a:blip r:embed="rId5" cstate="print"/>
          <a:stretch>
            <a:fillRect/>
          </a:stretch>
        </p:blipFill>
        <p:spPr>
          <a:xfrm>
            <a:off x="5791200" y="4572000"/>
            <a:ext cx="2362200" cy="1524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3200" dirty="0" smtClean="0"/>
              <a:t>3. </a:t>
            </a:r>
            <a:r>
              <a:rPr lang="en-US" sz="3200" u="sng" dirty="0" smtClean="0"/>
              <a:t>Know when to seek professional help</a:t>
            </a:r>
            <a:endParaRPr lang="en-US" sz="3200" u="sng" dirty="0"/>
          </a:p>
        </p:txBody>
      </p:sp>
      <p:sp>
        <p:nvSpPr>
          <p:cNvPr id="3" name="Content Placeholder 2"/>
          <p:cNvSpPr>
            <a:spLocks noGrp="1"/>
          </p:cNvSpPr>
          <p:nvPr>
            <p:ph idx="1"/>
          </p:nvPr>
        </p:nvSpPr>
        <p:spPr>
          <a:xfrm>
            <a:off x="152400" y="1524000"/>
            <a:ext cx="3810000" cy="4952999"/>
          </a:xfrm>
        </p:spPr>
        <p:txBody>
          <a:bodyPr>
            <a:normAutofit/>
          </a:bodyPr>
          <a:lstStyle/>
          <a:p>
            <a:pPr algn="just"/>
            <a:r>
              <a:rPr lang="en-US" sz="2800" dirty="0" smtClean="0">
                <a:solidFill>
                  <a:schemeClr val="accent2">
                    <a:lumMod val="75000"/>
                  </a:schemeClr>
                </a:solidFill>
              </a:rPr>
              <a:t>Don’t hesitate to consult to the doctor/</a:t>
            </a:r>
            <a:r>
              <a:rPr lang="en-US" sz="2800" dirty="0" err="1" smtClean="0">
                <a:solidFill>
                  <a:schemeClr val="accent2">
                    <a:lumMod val="75000"/>
                  </a:schemeClr>
                </a:solidFill>
              </a:rPr>
              <a:t>counsellor</a:t>
            </a:r>
            <a:r>
              <a:rPr lang="en-US" sz="2800" dirty="0" smtClean="0">
                <a:solidFill>
                  <a:schemeClr val="accent2">
                    <a:lumMod val="75000"/>
                  </a:schemeClr>
                </a:solidFill>
              </a:rPr>
              <a:t>.</a:t>
            </a:r>
          </a:p>
          <a:p>
            <a:pPr algn="just"/>
            <a:r>
              <a:rPr lang="en-US" sz="2800" dirty="0" smtClean="0">
                <a:solidFill>
                  <a:schemeClr val="accent2">
                    <a:lumMod val="75000"/>
                  </a:schemeClr>
                </a:solidFill>
              </a:rPr>
              <a:t>Involve </a:t>
            </a:r>
            <a:r>
              <a:rPr lang="en-US" sz="2800" dirty="0" smtClean="0">
                <a:solidFill>
                  <a:schemeClr val="accent2">
                    <a:lumMod val="75000"/>
                  </a:schemeClr>
                </a:solidFill>
              </a:rPr>
              <a:t>your child in treatment </a:t>
            </a:r>
            <a:r>
              <a:rPr lang="en-US" sz="2800" dirty="0" smtClean="0">
                <a:solidFill>
                  <a:schemeClr val="accent2">
                    <a:lumMod val="75000"/>
                  </a:schemeClr>
                </a:solidFill>
              </a:rPr>
              <a:t>choice.</a:t>
            </a:r>
          </a:p>
          <a:p>
            <a:pPr algn="just"/>
            <a:r>
              <a:rPr lang="en-US" sz="2800" dirty="0" smtClean="0">
                <a:solidFill>
                  <a:schemeClr val="accent2">
                    <a:lumMod val="75000"/>
                  </a:schemeClr>
                </a:solidFill>
              </a:rPr>
              <a:t>Explore your options of treatment</a:t>
            </a:r>
            <a:r>
              <a:rPr lang="en-US" dirty="0" smtClean="0">
                <a:solidFill>
                  <a:schemeClr val="accent2">
                    <a:lumMod val="75000"/>
                  </a:schemeClr>
                </a:solidFill>
              </a:rPr>
              <a:t>.</a:t>
            </a:r>
            <a:endParaRPr lang="en-US" dirty="0">
              <a:solidFill>
                <a:schemeClr val="accent2">
                  <a:lumMod val="75000"/>
                </a:schemeClr>
              </a:solidFill>
            </a:endParaRPr>
          </a:p>
        </p:txBody>
      </p:sp>
      <p:pic>
        <p:nvPicPr>
          <p:cNvPr id="4" name="Picture 3" descr="i-think-im-depressed-now-what-1066902-Final2-cdafa639c2714eebb2878c2a4ccf84f5.png"/>
          <p:cNvPicPr>
            <a:picLocks noChangeAspect="1"/>
          </p:cNvPicPr>
          <p:nvPr/>
        </p:nvPicPr>
        <p:blipFill>
          <a:blip r:embed="rId2"/>
          <a:stretch>
            <a:fillRect/>
          </a:stretch>
        </p:blipFill>
        <p:spPr>
          <a:xfrm>
            <a:off x="4267200" y="1295400"/>
            <a:ext cx="4572000" cy="4724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Autofit/>
          </a:bodyPr>
          <a:lstStyle/>
          <a:p>
            <a:pPr algn="just"/>
            <a:r>
              <a:rPr lang="en-US" sz="3200" dirty="0" smtClean="0"/>
              <a:t>4. </a:t>
            </a:r>
            <a:r>
              <a:rPr lang="en-US" sz="3200" u="sng" dirty="0" smtClean="0"/>
              <a:t>Support your teen through depression</a:t>
            </a:r>
            <a:endParaRPr lang="en-US" sz="3200" u="sng" dirty="0"/>
          </a:p>
        </p:txBody>
      </p:sp>
      <p:sp>
        <p:nvSpPr>
          <p:cNvPr id="3" name="Content Placeholder 2"/>
          <p:cNvSpPr>
            <a:spLocks noGrp="1"/>
          </p:cNvSpPr>
          <p:nvPr>
            <p:ph idx="1"/>
          </p:nvPr>
        </p:nvSpPr>
        <p:spPr/>
        <p:txBody>
          <a:bodyPr>
            <a:normAutofit/>
          </a:bodyPr>
          <a:lstStyle/>
          <a:p>
            <a:pPr algn="just"/>
            <a:r>
              <a:rPr lang="en-US" sz="2800" dirty="0" smtClean="0">
                <a:solidFill>
                  <a:schemeClr val="accent2">
                    <a:lumMod val="75000"/>
                  </a:schemeClr>
                </a:solidFill>
              </a:rPr>
              <a:t>Be understanding</a:t>
            </a:r>
          </a:p>
          <a:p>
            <a:pPr algn="just"/>
            <a:r>
              <a:rPr lang="en-US" sz="2800" dirty="0" smtClean="0">
                <a:solidFill>
                  <a:schemeClr val="accent2">
                    <a:lumMod val="75000"/>
                  </a:schemeClr>
                </a:solidFill>
              </a:rPr>
              <a:t>Stay involved in treatment</a:t>
            </a:r>
          </a:p>
          <a:p>
            <a:pPr algn="just"/>
            <a:r>
              <a:rPr lang="en-US" sz="2800" dirty="0" smtClean="0">
                <a:solidFill>
                  <a:schemeClr val="accent2">
                    <a:lumMod val="75000"/>
                  </a:schemeClr>
                </a:solidFill>
              </a:rPr>
              <a:t>Be patient</a:t>
            </a:r>
          </a:p>
          <a:p>
            <a:pPr algn="just"/>
            <a:r>
              <a:rPr lang="en-US" sz="2800" dirty="0" smtClean="0">
                <a:solidFill>
                  <a:schemeClr val="accent2">
                    <a:lumMod val="75000"/>
                  </a:schemeClr>
                </a:solidFill>
              </a:rPr>
              <a:t>Listen her/him patiently</a:t>
            </a:r>
          </a:p>
          <a:p>
            <a:pPr algn="just"/>
            <a:r>
              <a:rPr lang="en-US" sz="2800" dirty="0" smtClean="0">
                <a:solidFill>
                  <a:schemeClr val="accent2">
                    <a:lumMod val="75000"/>
                  </a:schemeClr>
                </a:solidFill>
              </a:rPr>
              <a:t>Be open with the family</a:t>
            </a:r>
          </a:p>
          <a:p>
            <a:pPr algn="just"/>
            <a:r>
              <a:rPr lang="en-US" sz="2800" dirty="0" smtClean="0">
                <a:solidFill>
                  <a:schemeClr val="accent2">
                    <a:lumMod val="75000"/>
                  </a:schemeClr>
                </a:solidFill>
              </a:rPr>
              <a:t>Remember the siblings</a:t>
            </a:r>
          </a:p>
          <a:p>
            <a:pPr algn="just"/>
            <a:r>
              <a:rPr lang="en-US" sz="2800" dirty="0" smtClean="0">
                <a:solidFill>
                  <a:schemeClr val="accent2">
                    <a:lumMod val="75000"/>
                  </a:schemeClr>
                </a:solidFill>
              </a:rPr>
              <a:t>Make her/him understand the meaning of failure</a:t>
            </a:r>
            <a:endParaRPr lang="en-US" sz="2800" dirty="0">
              <a:solidFill>
                <a:schemeClr val="accent2">
                  <a:lumMod val="7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458200" cy="838200"/>
          </a:xfrm>
        </p:spPr>
        <p:txBody>
          <a:bodyPr>
            <a:noAutofit/>
          </a:bodyPr>
          <a:lstStyle/>
          <a:p>
            <a:pPr algn="just"/>
            <a:r>
              <a:rPr lang="en-US" sz="3200" dirty="0" smtClean="0"/>
              <a:t>5</a:t>
            </a:r>
            <a:r>
              <a:rPr lang="en-US" sz="3200" u="sng" dirty="0" smtClean="0"/>
              <a:t>. THE ADOLESCENT DEPRESSION AWARENESS PROGRAM</a:t>
            </a:r>
            <a:r>
              <a:rPr lang="en-US" sz="3200" dirty="0" smtClean="0"/>
              <a:t/>
            </a:r>
            <a:br>
              <a:rPr lang="en-US" sz="3200" dirty="0" smtClean="0"/>
            </a:br>
            <a:endParaRPr lang="en-US" sz="3200" dirty="0"/>
          </a:p>
        </p:txBody>
      </p:sp>
      <p:sp>
        <p:nvSpPr>
          <p:cNvPr id="3" name="Content Placeholder 2"/>
          <p:cNvSpPr>
            <a:spLocks noGrp="1"/>
          </p:cNvSpPr>
          <p:nvPr>
            <p:ph idx="1"/>
          </p:nvPr>
        </p:nvSpPr>
        <p:spPr>
          <a:xfrm>
            <a:off x="381000" y="1752600"/>
            <a:ext cx="8229600" cy="4906963"/>
          </a:xfrm>
        </p:spPr>
        <p:txBody>
          <a:bodyPr>
            <a:normAutofit/>
          </a:bodyPr>
          <a:lstStyle/>
          <a:p>
            <a:pPr algn="just"/>
            <a:r>
              <a:rPr lang="en-US" sz="2800" dirty="0" smtClean="0">
                <a:solidFill>
                  <a:schemeClr val="accent2">
                    <a:lumMod val="75000"/>
                  </a:schemeClr>
                </a:solidFill>
              </a:rPr>
              <a:t>It is developed by two psychiatrists and one psychiatric nurse.</a:t>
            </a:r>
          </a:p>
          <a:p>
            <a:pPr algn="just"/>
            <a:r>
              <a:rPr lang="en-US" sz="2800" dirty="0" smtClean="0">
                <a:solidFill>
                  <a:schemeClr val="accent2">
                    <a:lumMod val="75000"/>
                  </a:schemeClr>
                </a:solidFill>
              </a:rPr>
              <a:t>It is a depression literacy program delivered to teen age students by teachers.</a:t>
            </a:r>
          </a:p>
          <a:p>
            <a:pPr algn="just"/>
            <a:r>
              <a:rPr lang="en-US" sz="2800" dirty="0" smtClean="0">
                <a:solidFill>
                  <a:schemeClr val="accent2">
                    <a:lumMod val="75000"/>
                  </a:schemeClr>
                </a:solidFill>
              </a:rPr>
              <a:t>This mode of delivery represents an effective and sustainable way to increase  awareness of mental health, reduce stigma , improve early detection and facilitate help-seeking behavior among adolescents.</a:t>
            </a:r>
            <a:endParaRPr lang="en-US" sz="2800" dirty="0">
              <a:solidFill>
                <a:schemeClr val="accent2">
                  <a:lumMod val="7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u="sng" dirty="0" smtClean="0"/>
              <a:t>Let’s talk</a:t>
            </a:r>
            <a:endParaRPr lang="en-US" b="1" u="sng" dirty="0"/>
          </a:p>
        </p:txBody>
      </p:sp>
      <p:pic>
        <p:nvPicPr>
          <p:cNvPr id="5" name="Picture 4" descr="amro-home-200.jpg"/>
          <p:cNvPicPr>
            <a:picLocks noChangeAspect="1"/>
          </p:cNvPicPr>
          <p:nvPr/>
        </p:nvPicPr>
        <p:blipFill>
          <a:blip r:embed="rId2"/>
          <a:stretch>
            <a:fillRect/>
          </a:stretch>
        </p:blipFill>
        <p:spPr>
          <a:xfrm>
            <a:off x="5562600" y="1447800"/>
            <a:ext cx="2286000" cy="3352800"/>
          </a:xfrm>
          <a:prstGeom prst="rect">
            <a:avLst/>
          </a:prstGeom>
        </p:spPr>
      </p:pic>
      <p:pic>
        <p:nvPicPr>
          <p:cNvPr id="7" name="Picture 6" descr="Poster_01-200.jpg"/>
          <p:cNvPicPr>
            <a:picLocks noChangeAspect="1"/>
          </p:cNvPicPr>
          <p:nvPr/>
        </p:nvPicPr>
        <p:blipFill>
          <a:blip r:embed="rId3"/>
          <a:stretch>
            <a:fillRect/>
          </a:stretch>
        </p:blipFill>
        <p:spPr>
          <a:xfrm>
            <a:off x="685800" y="1447800"/>
            <a:ext cx="2438400" cy="3352800"/>
          </a:xfrm>
          <a:prstGeom prst="rect">
            <a:avLst/>
          </a:prstGeom>
        </p:spPr>
      </p:pic>
      <p:pic>
        <p:nvPicPr>
          <p:cNvPr id="8" name="Picture 7" descr="school_southeast_asia.jpg"/>
          <p:cNvPicPr>
            <a:picLocks noChangeAspect="1"/>
          </p:cNvPicPr>
          <p:nvPr/>
        </p:nvPicPr>
        <p:blipFill>
          <a:blip r:embed="rId4" cstate="print"/>
          <a:stretch>
            <a:fillRect/>
          </a:stretch>
        </p:blipFill>
        <p:spPr>
          <a:xfrm>
            <a:off x="3124200" y="1447800"/>
            <a:ext cx="2514600" cy="3429000"/>
          </a:xfrm>
          <a:prstGeom prst="rect">
            <a:avLst/>
          </a:prstGeom>
        </p:spPr>
      </p:pic>
      <p:sp>
        <p:nvSpPr>
          <p:cNvPr id="9" name="TextBox 8"/>
          <p:cNvSpPr txBox="1"/>
          <p:nvPr/>
        </p:nvSpPr>
        <p:spPr>
          <a:xfrm>
            <a:off x="1219200" y="5029200"/>
            <a:ext cx="6705600" cy="1077218"/>
          </a:xfrm>
          <a:prstGeom prst="rect">
            <a:avLst/>
          </a:prstGeom>
          <a:noFill/>
        </p:spPr>
        <p:txBody>
          <a:bodyPr wrap="square" rtlCol="0">
            <a:spAutoFit/>
          </a:bodyPr>
          <a:lstStyle/>
          <a:p>
            <a:pPr algn="just"/>
            <a:r>
              <a:rPr lang="en-US" sz="3200" b="1" dirty="0" smtClean="0">
                <a:solidFill>
                  <a:schemeClr val="accent2">
                    <a:lumMod val="75000"/>
                  </a:schemeClr>
                </a:solidFill>
              </a:rPr>
              <a:t>A conversation can save someone’s life</a:t>
            </a:r>
            <a:endParaRPr lang="en-US" sz="3200" b="1" dirty="0">
              <a:solidFill>
                <a:schemeClr val="accent2">
                  <a:lumMod val="7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48200" y="4876800"/>
            <a:ext cx="3429000" cy="923330"/>
          </a:xfrm>
          <a:prstGeom prst="rect">
            <a:avLst/>
          </a:prstGeom>
          <a:noFill/>
        </p:spPr>
        <p:txBody>
          <a:bodyPr wrap="square" rtlCol="0">
            <a:spAutoFit/>
          </a:bodyPr>
          <a:lstStyle/>
          <a:p>
            <a:r>
              <a:rPr lang="en-US" sz="5400" dirty="0" smtClean="0"/>
              <a:t>Thank You</a:t>
            </a:r>
            <a:endParaRPr lang="en-US" sz="5400" dirty="0"/>
          </a:p>
        </p:txBody>
      </p:sp>
      <p:pic>
        <p:nvPicPr>
          <p:cNvPr id="5" name="Picture 4" descr="download (2).jpg"/>
          <p:cNvPicPr>
            <a:picLocks noChangeAspect="1"/>
          </p:cNvPicPr>
          <p:nvPr/>
        </p:nvPicPr>
        <p:blipFill>
          <a:blip r:embed="rId2">
            <a:lum bright="59000" contrast="-5000"/>
          </a:blip>
          <a:stretch>
            <a:fillRect/>
          </a:stretch>
        </p:blipFill>
        <p:spPr>
          <a:xfrm>
            <a:off x="1752600" y="457200"/>
            <a:ext cx="5410200" cy="3352800"/>
          </a:xfrm>
          <a:prstGeom prst="rect">
            <a:avLst/>
          </a:prstGeom>
          <a:blipFill>
            <a:blip r:embed="rId3">
              <a:lum bright="59000" contrast="-5000"/>
            </a:blip>
            <a:tile tx="0" ty="0" sx="100000" sy="100000" flip="none" algn="tl"/>
          </a:blip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50800" dist="50800" dir="5400000" algn="ctr" rotWithShape="0">
              <a:srgbClr val="000000">
                <a:alpha val="31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u="sng" dirty="0" smtClean="0"/>
              <a:t>Contents</a:t>
            </a:r>
            <a:endParaRPr lang="en-US" b="1" u="sng" dirty="0"/>
          </a:p>
        </p:txBody>
      </p:sp>
      <p:sp>
        <p:nvSpPr>
          <p:cNvPr id="3" name="Content Placeholder 2"/>
          <p:cNvSpPr>
            <a:spLocks noGrp="1"/>
          </p:cNvSpPr>
          <p:nvPr>
            <p:ph idx="1"/>
          </p:nvPr>
        </p:nvSpPr>
        <p:spPr>
          <a:xfrm>
            <a:off x="457200" y="1981200"/>
            <a:ext cx="8229600" cy="4144963"/>
          </a:xfrm>
        </p:spPr>
        <p:txBody>
          <a:bodyPr>
            <a:normAutofit/>
          </a:bodyPr>
          <a:lstStyle/>
          <a:p>
            <a:pPr algn="just"/>
            <a:r>
              <a:rPr lang="en-US" sz="2800" dirty="0" smtClean="0">
                <a:solidFill>
                  <a:schemeClr val="accent2">
                    <a:lumMod val="75000"/>
                  </a:schemeClr>
                </a:solidFill>
              </a:rPr>
              <a:t>Mental health</a:t>
            </a:r>
          </a:p>
          <a:p>
            <a:pPr algn="just"/>
            <a:r>
              <a:rPr lang="en-US" sz="2800" dirty="0" smtClean="0">
                <a:solidFill>
                  <a:schemeClr val="accent2">
                    <a:lumMod val="75000"/>
                  </a:schemeClr>
                </a:solidFill>
              </a:rPr>
              <a:t>Mental Illness</a:t>
            </a:r>
          </a:p>
          <a:p>
            <a:pPr algn="just"/>
            <a:r>
              <a:rPr lang="en-US" sz="2800" dirty="0" smtClean="0">
                <a:solidFill>
                  <a:schemeClr val="accent2">
                    <a:lumMod val="75000"/>
                  </a:schemeClr>
                </a:solidFill>
              </a:rPr>
              <a:t>Making sense of depression</a:t>
            </a:r>
          </a:p>
          <a:p>
            <a:pPr algn="just"/>
            <a:r>
              <a:rPr lang="en-US" sz="2800" dirty="0" smtClean="0">
                <a:solidFill>
                  <a:schemeClr val="accent2">
                    <a:lumMod val="75000"/>
                  </a:schemeClr>
                </a:solidFill>
              </a:rPr>
              <a:t>Causes of depression</a:t>
            </a:r>
          </a:p>
          <a:p>
            <a:pPr algn="just"/>
            <a:r>
              <a:rPr lang="en-US" sz="2800" dirty="0" smtClean="0">
                <a:solidFill>
                  <a:schemeClr val="accent2">
                    <a:lumMod val="75000"/>
                  </a:schemeClr>
                </a:solidFill>
              </a:rPr>
              <a:t>Symptoms of depression</a:t>
            </a:r>
          </a:p>
          <a:p>
            <a:pPr algn="just"/>
            <a:r>
              <a:rPr lang="en-US" sz="2800" dirty="0" smtClean="0">
                <a:solidFill>
                  <a:schemeClr val="accent2">
                    <a:lumMod val="75000"/>
                  </a:schemeClr>
                </a:solidFill>
              </a:rPr>
              <a:t>How can we help a depressed person</a:t>
            </a:r>
            <a:endParaRPr lang="en-US" sz="2800" dirty="0">
              <a:solidFill>
                <a:schemeClr val="accent2">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381001"/>
            <a:ext cx="5181600" cy="1143000"/>
          </a:xfrm>
        </p:spPr>
        <p:txBody>
          <a:bodyPr/>
          <a:lstStyle/>
          <a:p>
            <a:r>
              <a:rPr lang="en-US" b="1" u="sng" dirty="0" smtClean="0"/>
              <a:t>Mental Health</a:t>
            </a:r>
            <a:endParaRPr lang="en-US" b="1" u="sng" dirty="0"/>
          </a:p>
        </p:txBody>
      </p:sp>
      <p:sp>
        <p:nvSpPr>
          <p:cNvPr id="3" name="Subtitle 2"/>
          <p:cNvSpPr>
            <a:spLocks noGrp="1"/>
          </p:cNvSpPr>
          <p:nvPr>
            <p:ph type="subTitle" idx="1"/>
          </p:nvPr>
        </p:nvSpPr>
        <p:spPr>
          <a:xfrm>
            <a:off x="381000" y="3200400"/>
            <a:ext cx="8305800" cy="2971800"/>
          </a:xfrm>
        </p:spPr>
        <p:txBody>
          <a:bodyPr anchor="ctr">
            <a:noAutofit/>
          </a:bodyPr>
          <a:lstStyle/>
          <a:p>
            <a:pPr algn="just">
              <a:spcBef>
                <a:spcPts val="0"/>
              </a:spcBef>
              <a:buFont typeface="Wingdings" pitchFamily="2" charset="2"/>
              <a:buChar char="v"/>
            </a:pPr>
            <a:r>
              <a:rPr lang="en-US" sz="2800" dirty="0" smtClean="0">
                <a:solidFill>
                  <a:schemeClr val="accent2">
                    <a:lumMod val="75000"/>
                  </a:schemeClr>
                </a:solidFill>
              </a:rPr>
              <a:t>Mental health includes our emotional, psychological, and social well-being. It affects how we think, we feel, and act. It also helps in determining how we handle stress and make choices.</a:t>
            </a:r>
          </a:p>
          <a:p>
            <a:pPr algn="just">
              <a:spcBef>
                <a:spcPts val="0"/>
              </a:spcBef>
              <a:buFont typeface="Wingdings" pitchFamily="2" charset="2"/>
              <a:buChar char="v"/>
            </a:pPr>
            <a:r>
              <a:rPr lang="en-US" sz="2800" dirty="0" smtClean="0">
                <a:solidFill>
                  <a:schemeClr val="accent2">
                    <a:lumMod val="75000"/>
                  </a:schemeClr>
                </a:solidFill>
              </a:rPr>
              <a:t>Mental health is an absence of mental illness.</a:t>
            </a:r>
            <a:endParaRPr lang="en-US" sz="2800" dirty="0">
              <a:solidFill>
                <a:schemeClr val="accent2">
                  <a:lumMod val="75000"/>
                </a:schemeClr>
              </a:solidFill>
            </a:endParaRPr>
          </a:p>
        </p:txBody>
      </p:sp>
      <p:pic>
        <p:nvPicPr>
          <p:cNvPr id="4" name="Picture 3" descr="download.jpg"/>
          <p:cNvPicPr>
            <a:picLocks noChangeAspect="1"/>
          </p:cNvPicPr>
          <p:nvPr/>
        </p:nvPicPr>
        <p:blipFill>
          <a:blip r:embed="rId2"/>
          <a:stretch>
            <a:fillRect/>
          </a:stretch>
        </p:blipFill>
        <p:spPr>
          <a:xfrm>
            <a:off x="2590800" y="1447800"/>
            <a:ext cx="2857500" cy="1600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838200" y="152400"/>
          <a:ext cx="73152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Report of India today</a:t>
            </a:r>
            <a:endParaRPr lang="en-US" b="1" u="sng" dirty="0"/>
          </a:p>
        </p:txBody>
      </p:sp>
      <p:sp>
        <p:nvSpPr>
          <p:cNvPr id="3" name="Content Placeholder 2"/>
          <p:cNvSpPr>
            <a:spLocks noGrp="1"/>
          </p:cNvSpPr>
          <p:nvPr>
            <p:ph idx="1"/>
          </p:nvPr>
        </p:nvSpPr>
        <p:spPr>
          <a:xfrm>
            <a:off x="457200" y="1600200"/>
            <a:ext cx="5334000" cy="4525963"/>
          </a:xfrm>
        </p:spPr>
        <p:txBody>
          <a:bodyPr>
            <a:normAutofit/>
          </a:bodyPr>
          <a:lstStyle/>
          <a:p>
            <a:pPr algn="just">
              <a:buFont typeface="Wingdings" pitchFamily="2" charset="2"/>
              <a:buChar char="q"/>
            </a:pPr>
            <a:r>
              <a:rPr lang="en-US" sz="2800" dirty="0" smtClean="0">
                <a:solidFill>
                  <a:schemeClr val="accent2">
                    <a:lumMod val="75000"/>
                  </a:schemeClr>
                </a:solidFill>
              </a:rPr>
              <a:t>India leads the world in teenage depression ; one in 4 teenagers in India suffers from depression.</a:t>
            </a:r>
          </a:p>
          <a:p>
            <a:pPr algn="just">
              <a:buFont typeface="Wingdings" pitchFamily="2" charset="2"/>
              <a:buChar char="q"/>
            </a:pPr>
            <a:r>
              <a:rPr lang="en-US" sz="2800" dirty="0" smtClean="0">
                <a:solidFill>
                  <a:schemeClr val="accent2">
                    <a:lumMod val="75000"/>
                  </a:schemeClr>
                </a:solidFill>
              </a:rPr>
              <a:t>Over the last five years, more than 40,000 students committed suicide in India. </a:t>
            </a:r>
          </a:p>
          <a:p>
            <a:pPr algn="just">
              <a:buFont typeface="Wingdings" pitchFamily="2" charset="2"/>
              <a:buChar char="q"/>
            </a:pPr>
            <a:r>
              <a:rPr lang="en-US" sz="2800" dirty="0" smtClean="0">
                <a:solidFill>
                  <a:schemeClr val="accent2">
                    <a:lumMod val="75000"/>
                  </a:schemeClr>
                </a:solidFill>
              </a:rPr>
              <a:t>One student commits suicide every hour in India.</a:t>
            </a:r>
            <a:endParaRPr lang="en-US" sz="2800" dirty="0">
              <a:solidFill>
                <a:schemeClr val="accent2">
                  <a:lumMod val="75000"/>
                </a:schemeClr>
              </a:solidFill>
            </a:endParaRPr>
          </a:p>
        </p:txBody>
      </p:sp>
      <p:pic>
        <p:nvPicPr>
          <p:cNvPr id="4" name="Picture 3" descr="download.png"/>
          <p:cNvPicPr>
            <a:picLocks noChangeAspect="1"/>
          </p:cNvPicPr>
          <p:nvPr/>
        </p:nvPicPr>
        <p:blipFill>
          <a:blip r:embed="rId2"/>
          <a:stretch>
            <a:fillRect/>
          </a:stretch>
        </p:blipFill>
        <p:spPr>
          <a:xfrm>
            <a:off x="5943600" y="1828800"/>
            <a:ext cx="2438400" cy="2143125"/>
          </a:xfrm>
          <a:prstGeom prst="rect">
            <a:avLst/>
          </a:prstGeom>
        </p:spPr>
      </p:pic>
      <p:pic>
        <p:nvPicPr>
          <p:cNvPr id="5" name="Picture 4" descr="download (4).jpg"/>
          <p:cNvPicPr>
            <a:picLocks noChangeAspect="1"/>
          </p:cNvPicPr>
          <p:nvPr/>
        </p:nvPicPr>
        <p:blipFill>
          <a:blip r:embed="rId3"/>
          <a:stretch>
            <a:fillRect/>
          </a:stretch>
        </p:blipFill>
        <p:spPr>
          <a:xfrm>
            <a:off x="5943600" y="3962400"/>
            <a:ext cx="2438400" cy="17907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7772400" cy="990601"/>
          </a:xfrm>
        </p:spPr>
        <p:txBody>
          <a:bodyPr/>
          <a:lstStyle/>
          <a:p>
            <a:r>
              <a:rPr lang="en-US" b="1" u="sng" dirty="0" smtClean="0"/>
              <a:t>Making sense of depression</a:t>
            </a:r>
            <a:endParaRPr lang="en-US" dirty="0"/>
          </a:p>
        </p:txBody>
      </p:sp>
      <p:sp>
        <p:nvSpPr>
          <p:cNvPr id="3" name="Subtitle 2"/>
          <p:cNvSpPr>
            <a:spLocks noGrp="1"/>
          </p:cNvSpPr>
          <p:nvPr>
            <p:ph type="subTitle" idx="1"/>
          </p:nvPr>
        </p:nvSpPr>
        <p:spPr>
          <a:xfrm>
            <a:off x="381000" y="1676400"/>
            <a:ext cx="8458200" cy="4343400"/>
          </a:xfrm>
        </p:spPr>
        <p:txBody>
          <a:bodyPr>
            <a:normAutofit/>
          </a:bodyPr>
          <a:lstStyle/>
          <a:p>
            <a:pPr algn="just">
              <a:buFont typeface="Wingdings" pitchFamily="2" charset="2"/>
              <a:buChar char="q"/>
            </a:pPr>
            <a:r>
              <a:rPr lang="en-US" sz="2800" dirty="0" smtClean="0">
                <a:solidFill>
                  <a:schemeClr val="accent2">
                    <a:lumMod val="75000"/>
                  </a:schemeClr>
                </a:solidFill>
              </a:rPr>
              <a:t>It refers to a profoundly debilitating form of mental illness. </a:t>
            </a:r>
          </a:p>
          <a:p>
            <a:pPr algn="just">
              <a:buFont typeface="Wingdings" pitchFamily="2" charset="2"/>
              <a:buChar char="q"/>
            </a:pPr>
            <a:r>
              <a:rPr lang="en-US" sz="2800" dirty="0" smtClean="0">
                <a:solidFill>
                  <a:schemeClr val="accent2">
                    <a:lumMod val="75000"/>
                  </a:schemeClr>
                </a:solidFill>
              </a:rPr>
              <a:t>It’s a syndrome that deprives people of their energy, sleep, concentration, joy, confidence, memory, their ability to work and play.</a:t>
            </a:r>
          </a:p>
          <a:p>
            <a:pPr algn="just">
              <a:buFont typeface="Wingdings" pitchFamily="2" charset="2"/>
              <a:buChar char="q"/>
            </a:pPr>
            <a:r>
              <a:rPr lang="en-US" sz="2800" dirty="0" smtClean="0">
                <a:solidFill>
                  <a:schemeClr val="accent2">
                    <a:lumMod val="75000"/>
                  </a:schemeClr>
                </a:solidFill>
              </a:rPr>
              <a:t>It can even rob them of their will to live.</a:t>
            </a:r>
          </a:p>
          <a:p>
            <a:pPr algn="just">
              <a:buFont typeface="Wingdings" pitchFamily="2" charset="2"/>
              <a:buChar char="q"/>
            </a:pPr>
            <a:r>
              <a:rPr lang="en-US" sz="2800" dirty="0" smtClean="0">
                <a:solidFill>
                  <a:schemeClr val="accent2">
                    <a:lumMod val="75000"/>
                  </a:schemeClr>
                </a:solidFill>
              </a:rPr>
              <a:t>Over time, depression damages the brain and wreaks havoc on </a:t>
            </a:r>
            <a:r>
              <a:rPr lang="en-US" sz="2800" dirty="0" smtClean="0">
                <a:solidFill>
                  <a:schemeClr val="accent2">
                    <a:lumMod val="75000"/>
                  </a:schemeClr>
                </a:solidFill>
              </a:rPr>
              <a:t>the </a:t>
            </a:r>
            <a:r>
              <a:rPr lang="en-US" sz="2800" dirty="0" smtClean="0">
                <a:solidFill>
                  <a:schemeClr val="accent2">
                    <a:lumMod val="75000"/>
                  </a:schemeClr>
                </a:solidFill>
              </a:rPr>
              <a:t>body.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b="1" u="sng" dirty="0" smtClean="0"/>
              <a:t>How brain responses in the condition of depression</a:t>
            </a:r>
            <a:endParaRPr lang="en-US" b="1" u="sng" dirty="0"/>
          </a:p>
        </p:txBody>
      </p:sp>
      <p:sp>
        <p:nvSpPr>
          <p:cNvPr id="3" name="Content Placeholder 2"/>
          <p:cNvSpPr>
            <a:spLocks noGrp="1"/>
          </p:cNvSpPr>
          <p:nvPr>
            <p:ph idx="1"/>
          </p:nvPr>
        </p:nvSpPr>
        <p:spPr>
          <a:xfrm>
            <a:off x="228600" y="1905000"/>
            <a:ext cx="4724400" cy="4449763"/>
          </a:xfrm>
        </p:spPr>
        <p:txBody>
          <a:bodyPr>
            <a:normAutofit fontScale="85000" lnSpcReduction="20000"/>
          </a:bodyPr>
          <a:lstStyle/>
          <a:p>
            <a:pPr algn="just">
              <a:buFont typeface="Wingdings" pitchFamily="2" charset="2"/>
              <a:buChar char="q"/>
            </a:pPr>
            <a:r>
              <a:rPr lang="en-US" sz="3000" dirty="0" smtClean="0">
                <a:solidFill>
                  <a:schemeClr val="accent2">
                    <a:lumMod val="75000"/>
                  </a:schemeClr>
                </a:solidFill>
              </a:rPr>
              <a:t>In our brain when the frontal left hemisphere grows more active than the right hemisphere, our mood shifts in a positive direction and we experience a strong impulse to pursue our goals. </a:t>
            </a:r>
          </a:p>
          <a:p>
            <a:pPr algn="just">
              <a:buFont typeface="Wingdings" pitchFamily="2" charset="2"/>
              <a:buChar char="q"/>
            </a:pPr>
            <a:r>
              <a:rPr lang="en-US" sz="3000" dirty="0" smtClean="0">
                <a:solidFill>
                  <a:schemeClr val="accent2">
                    <a:lumMod val="75000"/>
                  </a:schemeClr>
                </a:solidFill>
              </a:rPr>
              <a:t>When the left hemisphere shuts down mood takes a sharply negative turn, goal pursuit stops and become focused instead on avoiding harm.</a:t>
            </a:r>
          </a:p>
          <a:p>
            <a:endParaRPr lang="en-US" dirty="0"/>
          </a:p>
        </p:txBody>
      </p:sp>
      <p:pic>
        <p:nvPicPr>
          <p:cNvPr id="7" name="Picture 6" descr="959966 (1).jpg"/>
          <p:cNvPicPr>
            <a:picLocks noChangeAspect="1"/>
          </p:cNvPicPr>
          <p:nvPr/>
        </p:nvPicPr>
        <p:blipFill>
          <a:blip r:embed="rId2"/>
          <a:stretch>
            <a:fillRect/>
          </a:stretch>
        </p:blipFill>
        <p:spPr>
          <a:xfrm>
            <a:off x="5029200" y="1981200"/>
            <a:ext cx="3733800" cy="4191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33400"/>
            <a:ext cx="8305800" cy="5262979"/>
          </a:xfrm>
          <a:prstGeom prst="rect">
            <a:avLst/>
          </a:prstGeom>
          <a:noFill/>
        </p:spPr>
        <p:txBody>
          <a:bodyPr wrap="square" rtlCol="0">
            <a:spAutoFit/>
          </a:bodyPr>
          <a:lstStyle/>
          <a:p>
            <a:pPr algn="just">
              <a:buFont typeface="Wingdings" pitchFamily="2" charset="2"/>
              <a:buChar char="q"/>
            </a:pPr>
            <a:r>
              <a:rPr lang="en-US" sz="2800" dirty="0" smtClean="0">
                <a:solidFill>
                  <a:schemeClr val="accent2">
                    <a:lumMod val="75000"/>
                  </a:schemeClr>
                </a:solidFill>
              </a:rPr>
              <a:t>Depression is linked to a chemical imbalance in </a:t>
            </a:r>
            <a:r>
              <a:rPr lang="en-US" sz="2800" dirty="0" smtClean="0">
                <a:solidFill>
                  <a:schemeClr val="accent2">
                    <a:lumMod val="75000"/>
                  </a:schemeClr>
                </a:solidFill>
              </a:rPr>
              <a:t>the </a:t>
            </a:r>
            <a:r>
              <a:rPr lang="en-US" sz="2800" dirty="0" smtClean="0">
                <a:solidFill>
                  <a:schemeClr val="accent2">
                    <a:lumMod val="75000"/>
                  </a:schemeClr>
                </a:solidFill>
              </a:rPr>
              <a:t>brain.</a:t>
            </a:r>
          </a:p>
          <a:p>
            <a:pPr algn="just">
              <a:buFont typeface="Wingdings" pitchFamily="2" charset="2"/>
              <a:buChar char="q"/>
            </a:pPr>
            <a:r>
              <a:rPr lang="en-US" sz="2800" dirty="0" smtClean="0">
                <a:solidFill>
                  <a:schemeClr val="accent2">
                    <a:lumMod val="75000"/>
                  </a:schemeClr>
                </a:solidFill>
              </a:rPr>
              <a:t>Serotonin  is a chemical messenger. it  does its job by hopping from one brain cell(neuron) to the next, relaying its signal in an elegant chemical code . Yet when brain cells don’t have enough omega-3 fats, they gave trouble understanding the message of serotonin, and they start to misfire.</a:t>
            </a:r>
          </a:p>
          <a:p>
            <a:pPr algn="just">
              <a:buFont typeface="Wingdings" pitchFamily="2" charset="2"/>
              <a:buChar char="q"/>
            </a:pPr>
            <a:r>
              <a:rPr lang="en-US" sz="2800" dirty="0" smtClean="0">
                <a:solidFill>
                  <a:schemeClr val="accent2">
                    <a:lumMod val="75000"/>
                  </a:schemeClr>
                </a:solidFill>
              </a:rPr>
              <a:t>This leads to a massive loss of serotonin function throughout the brain, increasing a person’s vulnerability to the sort of out-of-control stress response that triggers the onset of depression.</a:t>
            </a:r>
            <a:endParaRPr lang="en-US" sz="2800" dirty="0">
              <a:solidFill>
                <a:schemeClr val="accent2">
                  <a:lumMod val="75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4365</TotalTime>
  <Words>905</Words>
  <Application>Microsoft Office PowerPoint</Application>
  <PresentationFormat>On-screen Show (4:3)</PresentationFormat>
  <Paragraphs>105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Break the silence : Let’s talk</vt:lpstr>
      <vt:lpstr>Slide 2</vt:lpstr>
      <vt:lpstr>Contents</vt:lpstr>
      <vt:lpstr>Mental Health</vt:lpstr>
      <vt:lpstr>Slide 5</vt:lpstr>
      <vt:lpstr>Report of India today</vt:lpstr>
      <vt:lpstr>Making sense of depression</vt:lpstr>
      <vt:lpstr>How brain responses in the condition of depression</vt:lpstr>
      <vt:lpstr>Slide 9</vt:lpstr>
      <vt:lpstr>Causes of depression </vt:lpstr>
      <vt:lpstr>2. Urbanization</vt:lpstr>
      <vt:lpstr>3. Changed lifestyle</vt:lpstr>
      <vt:lpstr>4. Self expectation and social expectation</vt:lpstr>
      <vt:lpstr>5. Peer Pressure </vt:lpstr>
      <vt:lpstr>6. Substance abuse-</vt:lpstr>
      <vt:lpstr>Other causes</vt:lpstr>
      <vt:lpstr>Symptoms of depression</vt:lpstr>
      <vt:lpstr>How can we help a depressed teen</vt:lpstr>
      <vt:lpstr>2. Make health priority</vt:lpstr>
      <vt:lpstr>3. Know when to seek professional help</vt:lpstr>
      <vt:lpstr>4. Support your teen through depression</vt:lpstr>
      <vt:lpstr>5. THE ADOLESCENT DEPRESSION AWARENESS PROGRAM </vt:lpstr>
      <vt:lpstr>Let’s talk</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HIMANSHU</dc:creator>
  <cp:lastModifiedBy>HIMANSHU</cp:lastModifiedBy>
  <cp:revision>23</cp:revision>
  <dcterms:created xsi:type="dcterms:W3CDTF">2020-06-22T05:12:55Z</dcterms:created>
  <dcterms:modified xsi:type="dcterms:W3CDTF">2020-06-27T04:42:34Z</dcterms:modified>
</cp:coreProperties>
</file>