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ink/ink1.xml" ContentType="application/inkml+xml"/>
  <Override PartName="/ppt/ink/ink2.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2" r:id="rId3"/>
    <p:sldId id="264" r:id="rId4"/>
    <p:sldId id="266" r:id="rId5"/>
    <p:sldId id="273" r:id="rId6"/>
    <p:sldId id="268" r:id="rId7"/>
    <p:sldId id="281" r:id="rId8"/>
    <p:sldId id="260" r:id="rId9"/>
    <p:sldId id="275" r:id="rId10"/>
    <p:sldId id="261" r:id="rId11"/>
    <p:sldId id="262" r:id="rId12"/>
    <p:sldId id="259" r:id="rId13"/>
    <p:sldId id="263" r:id="rId14"/>
    <p:sldId id="278" r:id="rId15"/>
    <p:sldId id="269" r:id="rId16"/>
    <p:sldId id="270" r:id="rId17"/>
    <p:sldId id="271" r:id="rId18"/>
    <p:sldId id="274" r:id="rId19"/>
    <p:sldId id="279" r:id="rId20"/>
    <p:sldId id="280" r:id="rId21"/>
    <p:sldId id="277"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tableStyles" Target="tableStyle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viewProps" Target="view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presProps" Target="presProp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06-25T13:58:20.278"/>
    </inkml:context>
    <inkml:brush xml:id="br0">
      <inkml:brushProperty name="width" value="0.05" units="cm"/>
      <inkml:brushProperty name="height" value="0.05" units="cm"/>
    </inkml:brush>
  </inkml:definitions>
  <inkml:trace contextRef="#ctx0" brushRef="#br0">1 0,'0'0,"0"0,0 0,0 0,0 0,0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06-25T13:58:20.904"/>
    </inkml:context>
    <inkml:brush xml:id="br0">
      <inkml:brushProperty name="width" value="0.05" units="cm"/>
      <inkml:brushProperty name="height" value="0.05" units="cm"/>
    </inkml:brush>
  </inkml:definitions>
  <inkml:trace contextRef="#ctx0" brushRef="#br0">0 1,'34'0,"65"0,-28 0,132 0,-170 0,206 0,-165 0,55 0,75 0,-150 0,62 0,8 0,-113 0,91 0,-51 0,0 0,17 0,-60 0,85 34,-44-34,-30 0,15 0,-26 0,18 0,4 0,-26 0,30 0,-34 0</inkml:trace>
  <inkml:trace contextRef="#ctx0" brushRef="#br0" timeOffset="2211">1832 205,'0'0,"0"0,0 0,0 0,0 0,0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7/1/2020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7/1/2020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7/1/2020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7/1/2020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8.jpeg" /><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2" Type="http://schemas.openxmlformats.org/officeDocument/2006/relationships/image" Target="../media/image9.jpe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10.jpeg"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image" Target="../media/image11.jpeg"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3" Type="http://schemas.openxmlformats.org/officeDocument/2006/relationships/image" Target="../media/image10.png" /><Relationship Id="rId2" Type="http://schemas.openxmlformats.org/officeDocument/2006/relationships/customXml" Target="../ink/ink1.xml" /><Relationship Id="rId1" Type="http://schemas.openxmlformats.org/officeDocument/2006/relationships/slideLayout" Target="../slideLayouts/slideLayout5.xml" /><Relationship Id="rId5" Type="http://schemas.openxmlformats.org/officeDocument/2006/relationships/image" Target="../media/image11.png" /><Relationship Id="rId4" Type="http://schemas.openxmlformats.org/officeDocument/2006/relationships/customXml" Target="../ink/ink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2" Type="http://schemas.openxmlformats.org/officeDocument/2006/relationships/image" Target="../media/image12.jpeg"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2" Type="http://schemas.openxmlformats.org/officeDocument/2006/relationships/image" Target="../media/image13.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3" Type="http://schemas.openxmlformats.org/officeDocument/2006/relationships/image" Target="../media/image4.jpeg" /><Relationship Id="rId2" Type="http://schemas.openxmlformats.org/officeDocument/2006/relationships/image" Target="../media/image3.jpeg" /><Relationship Id="rId1" Type="http://schemas.openxmlformats.org/officeDocument/2006/relationships/slideLayout" Target="../slideLayouts/slideLayout2.xml" /><Relationship Id="rId4" Type="http://schemas.openxmlformats.org/officeDocument/2006/relationships/image" Target="../media/image5.jpeg"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6.xml" /></Relationships>
</file>

<file path=ppt/slides/_rels/slide9.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6.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FBC06-D88B-1946-8236-A9D9DFECC4E1}"/>
              </a:ext>
            </a:extLst>
          </p:cNvPr>
          <p:cNvSpPr>
            <a:spLocks noGrp="1"/>
          </p:cNvSpPr>
          <p:nvPr>
            <p:ph type="ctrTitle"/>
          </p:nvPr>
        </p:nvSpPr>
        <p:spPr>
          <a:xfrm>
            <a:off x="1873806" y="461868"/>
            <a:ext cx="7766936" cy="2877275"/>
          </a:xfrm>
        </p:spPr>
        <p:txBody>
          <a:bodyPr/>
          <a:lstStyle/>
          <a:p>
            <a:r>
              <a:rPr lang="en-US" i="1">
                <a:solidFill>
                  <a:schemeClr val="accent5"/>
                </a:solidFill>
                <a:latin typeface="Algerian" panose="02000000000000000000" pitchFamily="2" charset="0"/>
                <a:ea typeface="Algerian" panose="02000000000000000000" pitchFamily="2" charset="0"/>
              </a:rPr>
              <a:t>Flipped classroom:-</a:t>
            </a:r>
            <a:br>
              <a:rPr lang="en-US" i="1">
                <a:solidFill>
                  <a:schemeClr val="accent5"/>
                </a:solidFill>
                <a:latin typeface="Algerian" panose="02000000000000000000" pitchFamily="2" charset="0"/>
                <a:ea typeface="Algerian" panose="02000000000000000000" pitchFamily="2" charset="0"/>
              </a:rPr>
            </a:br>
            <a:r>
              <a:rPr lang="en-US" i="1">
                <a:solidFill>
                  <a:schemeClr val="accent5"/>
                </a:solidFill>
                <a:latin typeface="Algerian" panose="02000000000000000000" pitchFamily="2" charset="0"/>
                <a:ea typeface="Algerian" panose="02000000000000000000" pitchFamily="2" charset="0"/>
              </a:rPr>
              <a:t>A step towards constructivism</a:t>
            </a:r>
          </a:p>
        </p:txBody>
      </p:sp>
      <p:pic>
        <p:nvPicPr>
          <p:cNvPr id="4" name="Picture 4">
            <a:extLst>
              <a:ext uri="{FF2B5EF4-FFF2-40B4-BE49-F238E27FC236}">
                <a16:creationId xmlns:a16="http://schemas.microsoft.com/office/drawing/2014/main" id="{1FA68896-6074-9748-84B9-69E6DEFAE7CD}"/>
              </a:ext>
            </a:extLst>
          </p:cNvPr>
          <p:cNvPicPr>
            <a:picLocks noChangeAspect="1"/>
          </p:cNvPicPr>
          <p:nvPr/>
        </p:nvPicPr>
        <p:blipFill>
          <a:blip r:embed="rId2"/>
          <a:stretch>
            <a:fillRect/>
          </a:stretch>
        </p:blipFill>
        <p:spPr>
          <a:xfrm rot="21317197">
            <a:off x="152024" y="2938509"/>
            <a:ext cx="3652840" cy="3850498"/>
          </a:xfrm>
          <a:prstGeom prst="rect">
            <a:avLst/>
          </a:prstGeom>
        </p:spPr>
      </p:pic>
      <p:sp>
        <p:nvSpPr>
          <p:cNvPr id="3" name="Subtitle 2">
            <a:extLst>
              <a:ext uri="{FF2B5EF4-FFF2-40B4-BE49-F238E27FC236}">
                <a16:creationId xmlns:a16="http://schemas.microsoft.com/office/drawing/2014/main" id="{E4138733-33E8-0F40-AFEF-BFC5B50D40F5}"/>
              </a:ext>
            </a:extLst>
          </p:cNvPr>
          <p:cNvSpPr>
            <a:spLocks noGrp="1"/>
          </p:cNvSpPr>
          <p:nvPr>
            <p:ph type="subTitle" idx="1"/>
          </p:nvPr>
        </p:nvSpPr>
        <p:spPr>
          <a:xfrm>
            <a:off x="2565440" y="4038612"/>
            <a:ext cx="8063535" cy="1633603"/>
          </a:xfrm>
        </p:spPr>
        <p:txBody>
          <a:bodyPr>
            <a:noAutofit/>
          </a:bodyPr>
          <a:lstStyle/>
          <a:p>
            <a:r>
              <a:rPr lang="en-US" sz="2800">
                <a:solidFill>
                  <a:srgbClr val="00B0F0"/>
                </a:solidFill>
                <a:latin typeface="Arial Black" panose="020B0604020202020204" pitchFamily="34" charset="0"/>
                <a:cs typeface="Arial Black" panose="020B0604020202020204" pitchFamily="34" charset="0"/>
              </a:rPr>
              <a:t>Presented By- RASESWARI NANDA</a:t>
            </a:r>
          </a:p>
          <a:p>
            <a:r>
              <a:rPr lang="en-US" sz="2800">
                <a:solidFill>
                  <a:srgbClr val="00B0F0"/>
                </a:solidFill>
                <a:latin typeface="Arial Black" panose="020B0604020202020204" pitchFamily="34" charset="0"/>
                <a:cs typeface="Arial Black" panose="020B0604020202020204" pitchFamily="34" charset="0"/>
              </a:rPr>
              <a:t>IntBEd-Med(I year)</a:t>
            </a:r>
          </a:p>
          <a:p>
            <a:r>
              <a:rPr lang="en-US" sz="2800">
                <a:solidFill>
                  <a:srgbClr val="00B0F0"/>
                </a:solidFill>
                <a:latin typeface="Arial Black" panose="020B0604020202020204" pitchFamily="34" charset="0"/>
                <a:cs typeface="Arial Black" panose="020B0604020202020204" pitchFamily="34" charset="0"/>
              </a:rPr>
              <a:t>RIE,NCERT,Bhopal</a:t>
            </a:r>
          </a:p>
          <a:p>
            <a:endParaRPr lang="en-US" sz="2800">
              <a:solidFill>
                <a:srgbClr val="00B0F0"/>
              </a:solidFill>
              <a:latin typeface="Arial Black" panose="020B0604020202020204" pitchFamily="34" charset="0"/>
              <a:cs typeface="Arial Black" panose="020B0604020202020204" pitchFamily="34" charset="0"/>
            </a:endParaRPr>
          </a:p>
        </p:txBody>
      </p:sp>
    </p:spTree>
    <p:extLst>
      <p:ext uri="{BB962C8B-B14F-4D97-AF65-F5344CB8AC3E}">
        <p14:creationId xmlns:p14="http://schemas.microsoft.com/office/powerpoint/2010/main" val="4145691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3">
            <a:extLst>
              <a:ext uri="{FF2B5EF4-FFF2-40B4-BE49-F238E27FC236}">
                <a16:creationId xmlns:a16="http://schemas.microsoft.com/office/drawing/2014/main" id="{013287BD-CF43-B640-A8BF-F879490F755B}"/>
              </a:ext>
            </a:extLst>
          </p:cNvPr>
          <p:cNvPicPr>
            <a:picLocks noChangeAspect="1"/>
          </p:cNvPicPr>
          <p:nvPr/>
        </p:nvPicPr>
        <p:blipFill>
          <a:blip r:embed="rId2"/>
          <a:stretch>
            <a:fillRect/>
          </a:stretch>
        </p:blipFill>
        <p:spPr>
          <a:xfrm>
            <a:off x="0" y="0"/>
            <a:ext cx="12192000" cy="7053594"/>
          </a:xfrm>
          <a:prstGeom prst="rect">
            <a:avLst/>
          </a:prstGeom>
        </p:spPr>
      </p:pic>
    </p:spTree>
    <p:extLst>
      <p:ext uri="{BB962C8B-B14F-4D97-AF65-F5344CB8AC3E}">
        <p14:creationId xmlns:p14="http://schemas.microsoft.com/office/powerpoint/2010/main" val="6397498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B5AA8725-A88C-1249-912A-AA362706C09A}"/>
              </a:ext>
            </a:extLst>
          </p:cNvPr>
          <p:cNvPicPr>
            <a:picLocks noChangeAspect="1"/>
          </p:cNvPicPr>
          <p:nvPr/>
        </p:nvPicPr>
        <p:blipFill>
          <a:blip r:embed="rId2"/>
          <a:stretch>
            <a:fillRect/>
          </a:stretch>
        </p:blipFill>
        <p:spPr>
          <a:xfrm>
            <a:off x="440086" y="0"/>
            <a:ext cx="9521076" cy="6858000"/>
          </a:xfrm>
          <a:prstGeom prst="rect">
            <a:avLst/>
          </a:prstGeom>
        </p:spPr>
      </p:pic>
      <p:sp>
        <p:nvSpPr>
          <p:cNvPr id="6" name="Title 5">
            <a:extLst>
              <a:ext uri="{FF2B5EF4-FFF2-40B4-BE49-F238E27FC236}">
                <a16:creationId xmlns:a16="http://schemas.microsoft.com/office/drawing/2014/main" id="{6CD5AEE2-463D-6E48-88C7-9F9C7A6B34E4}"/>
              </a:ext>
            </a:extLst>
          </p:cNvPr>
          <p:cNvSpPr>
            <a:spLocks noGrp="1"/>
          </p:cNvSpPr>
          <p:nvPr>
            <p:ph type="title"/>
          </p:nvPr>
        </p:nvSpPr>
        <p:spPr/>
        <p:txBody>
          <a:bodyPr/>
          <a:lstStyle/>
          <a:p>
            <a:br>
              <a:rPr lang="en-US"/>
            </a:br>
            <a:endParaRPr lang="en-US"/>
          </a:p>
        </p:txBody>
      </p:sp>
    </p:spTree>
    <p:extLst>
      <p:ext uri="{BB962C8B-B14F-4D97-AF65-F5344CB8AC3E}">
        <p14:creationId xmlns:p14="http://schemas.microsoft.com/office/powerpoint/2010/main" val="23382527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E880E11-7B8E-F64D-9F02-B36F2B69709E}"/>
              </a:ext>
            </a:extLst>
          </p:cNvPr>
          <p:cNvSpPr>
            <a:spLocks noGrp="1"/>
          </p:cNvSpPr>
          <p:nvPr>
            <p:ph idx="1"/>
          </p:nvPr>
        </p:nvSpPr>
        <p:spPr>
          <a:xfrm>
            <a:off x="684578" y="464535"/>
            <a:ext cx="8589424" cy="6185647"/>
          </a:xfrm>
        </p:spPr>
        <p:txBody>
          <a:bodyPr>
            <a:normAutofit fontScale="92500" lnSpcReduction="20000"/>
          </a:bodyPr>
          <a:lstStyle/>
          <a:p>
            <a:r>
              <a:rPr lang="en-US" sz="3200">
                <a:solidFill>
                  <a:srgbClr val="7030A0"/>
                </a:solidFill>
              </a:rPr>
              <a:t>F</a:t>
            </a:r>
            <a:r>
              <a:rPr lang="en-US" sz="3200">
                <a:solidFill>
                  <a:schemeClr val="accent4"/>
                </a:solidFill>
              </a:rPr>
              <a:t>lexible environment-</a:t>
            </a:r>
            <a:r>
              <a:rPr lang="en-US" sz="3200">
                <a:solidFill>
                  <a:schemeClr val="tx1"/>
                </a:solidFill>
              </a:rPr>
              <a:t>I</a:t>
            </a:r>
            <a:r>
              <a:rPr lang="en-US" sz="2400">
                <a:solidFill>
                  <a:schemeClr val="tx1"/>
                </a:solidFill>
              </a:rPr>
              <a:t>n flipped classroom the teacher need to create flexible learning environment by providing opportunities for student to choose when and where they want to learn.</a:t>
            </a:r>
          </a:p>
          <a:p>
            <a:r>
              <a:rPr lang="en-US" sz="3200">
                <a:solidFill>
                  <a:srgbClr val="7030A0"/>
                </a:solidFill>
              </a:rPr>
              <a:t>L</a:t>
            </a:r>
            <a:r>
              <a:rPr lang="en-US" sz="3200">
                <a:solidFill>
                  <a:schemeClr val="accent4"/>
                </a:solidFill>
              </a:rPr>
              <a:t>earning culture-</a:t>
            </a:r>
            <a:r>
              <a:rPr lang="en-US" sz="2400">
                <a:solidFill>
                  <a:schemeClr val="tx1"/>
                </a:solidFill>
              </a:rPr>
              <a:t>In flipped model ,class time is shiftimg to discuss more in-depth about each topic.It changes the traditional learning culture to learner centred class.As a result students are </a:t>
            </a:r>
            <a:r>
              <a:rPr lang="en-US" sz="2400" i="1" u="sng">
                <a:solidFill>
                  <a:schemeClr val="tx1"/>
                </a:solidFill>
              </a:rPr>
              <a:t>actively involved in knowledge construction</a:t>
            </a:r>
            <a:r>
              <a:rPr lang="en-US" sz="2400" u="sng">
                <a:solidFill>
                  <a:schemeClr val="tx1"/>
                </a:solidFill>
              </a:rPr>
              <a:t>.</a:t>
            </a:r>
          </a:p>
          <a:p>
            <a:r>
              <a:rPr lang="en-US" sz="3600">
                <a:solidFill>
                  <a:srgbClr val="7030A0"/>
                </a:solidFill>
              </a:rPr>
              <a:t>I</a:t>
            </a:r>
            <a:r>
              <a:rPr lang="en-US" sz="3600">
                <a:solidFill>
                  <a:schemeClr val="accent4"/>
                </a:solidFill>
              </a:rPr>
              <a:t>ntentional content-</a:t>
            </a:r>
            <a:r>
              <a:rPr lang="en-US" sz="2400">
                <a:solidFill>
                  <a:schemeClr val="tx1"/>
                </a:solidFill>
              </a:rPr>
              <a:t>In flipped model teachers determine  what they need to teach and what materials students should handle on their own.Here teacher use intentional content to adopt learner-centred and activity oriented class.</a:t>
            </a:r>
          </a:p>
          <a:p>
            <a:r>
              <a:rPr lang="en-US" sz="3600">
                <a:solidFill>
                  <a:srgbClr val="7030A0"/>
                </a:solidFill>
              </a:rPr>
              <a:t>P</a:t>
            </a:r>
            <a:r>
              <a:rPr lang="en-US" sz="3600">
                <a:solidFill>
                  <a:schemeClr val="accent4"/>
                </a:solidFill>
              </a:rPr>
              <a:t>rofessional Educator</a:t>
            </a:r>
            <a:r>
              <a:rPr lang="en-US" sz="2400">
                <a:solidFill>
                  <a:schemeClr val="accent4"/>
                </a:solidFill>
              </a:rPr>
              <a:t>-</a:t>
            </a:r>
            <a:r>
              <a:rPr lang="en-US" sz="2400">
                <a:solidFill>
                  <a:schemeClr val="tx1"/>
                </a:solidFill>
              </a:rPr>
              <a:t>The flipped model need educators who can observe, provide timely feedback,Continuously assess work and help student to do mastery over content.This is something a professional educator can do.</a:t>
            </a:r>
          </a:p>
        </p:txBody>
      </p:sp>
    </p:spTree>
    <p:extLst>
      <p:ext uri="{BB962C8B-B14F-4D97-AF65-F5344CB8AC3E}">
        <p14:creationId xmlns:p14="http://schemas.microsoft.com/office/powerpoint/2010/main" val="1992733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CF3AB-F490-4946-AAB3-87C50841347A}"/>
              </a:ext>
            </a:extLst>
          </p:cNvPr>
          <p:cNvSpPr>
            <a:spLocks noGrp="1"/>
          </p:cNvSpPr>
          <p:nvPr>
            <p:ph type="title"/>
          </p:nvPr>
        </p:nvSpPr>
        <p:spPr>
          <a:xfrm>
            <a:off x="547332" y="0"/>
            <a:ext cx="8596668" cy="1320800"/>
          </a:xfrm>
        </p:spPr>
        <p:txBody>
          <a:bodyPr/>
          <a:lstStyle/>
          <a:p>
            <a:r>
              <a:rPr lang="en-US"/>
              <a:t>Just a comparison….</a:t>
            </a:r>
          </a:p>
        </p:txBody>
      </p:sp>
      <p:pic>
        <p:nvPicPr>
          <p:cNvPr id="10" name="Picture 10">
            <a:extLst>
              <a:ext uri="{FF2B5EF4-FFF2-40B4-BE49-F238E27FC236}">
                <a16:creationId xmlns:a16="http://schemas.microsoft.com/office/drawing/2014/main" id="{D4166D9F-E51B-3640-B97D-4576A7A4BEF9}"/>
              </a:ext>
            </a:extLst>
          </p:cNvPr>
          <p:cNvPicPr>
            <a:picLocks noGrp="1" noChangeAspect="1"/>
          </p:cNvPicPr>
          <p:nvPr>
            <p:ph idx="1"/>
          </p:nvPr>
        </p:nvPicPr>
        <p:blipFill>
          <a:blip r:embed="rId2"/>
          <a:stretch>
            <a:fillRect/>
          </a:stretch>
        </p:blipFill>
        <p:spPr>
          <a:xfrm>
            <a:off x="153688" y="880172"/>
            <a:ext cx="9383955" cy="5806684"/>
          </a:xfrm>
        </p:spPr>
      </p:pic>
    </p:spTree>
    <p:extLst>
      <p:ext uri="{BB962C8B-B14F-4D97-AF65-F5344CB8AC3E}">
        <p14:creationId xmlns:p14="http://schemas.microsoft.com/office/powerpoint/2010/main" val="36494512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6C117-DAF0-4D46-A4DE-966BCB78CECD}"/>
              </a:ext>
            </a:extLst>
          </p:cNvPr>
          <p:cNvSpPr>
            <a:spLocks noGrp="1"/>
          </p:cNvSpPr>
          <p:nvPr>
            <p:ph type="title"/>
          </p:nvPr>
        </p:nvSpPr>
        <p:spPr>
          <a:xfrm>
            <a:off x="1606404" y="841867"/>
            <a:ext cx="8596668" cy="710657"/>
          </a:xfrm>
        </p:spPr>
        <p:txBody>
          <a:bodyPr>
            <a:noAutofit/>
          </a:bodyPr>
          <a:lstStyle/>
          <a:p>
            <a:r>
              <a:rPr lang="en-US" sz="4400">
                <a:solidFill>
                  <a:schemeClr val="accent5"/>
                </a:solidFill>
                <a:latin typeface="Aharoni" panose="02000000000000000000" pitchFamily="2" charset="0"/>
                <a:ea typeface="Aharoni" panose="02000000000000000000" pitchFamily="2" charset="0"/>
              </a:rPr>
              <a:t>Who it is good for??</a:t>
            </a:r>
          </a:p>
        </p:txBody>
      </p:sp>
      <p:sp>
        <p:nvSpPr>
          <p:cNvPr id="3" name="Content Placeholder 2">
            <a:extLst>
              <a:ext uri="{FF2B5EF4-FFF2-40B4-BE49-F238E27FC236}">
                <a16:creationId xmlns:a16="http://schemas.microsoft.com/office/drawing/2014/main" id="{8BC9EDE5-1707-E34F-9EE5-F913835BEB43}"/>
              </a:ext>
            </a:extLst>
          </p:cNvPr>
          <p:cNvSpPr>
            <a:spLocks noGrp="1"/>
          </p:cNvSpPr>
          <p:nvPr>
            <p:ph idx="1"/>
          </p:nvPr>
        </p:nvSpPr>
        <p:spPr>
          <a:xfrm>
            <a:off x="677334" y="1907038"/>
            <a:ext cx="8596668" cy="4721105"/>
          </a:xfrm>
        </p:spPr>
        <p:txBody>
          <a:bodyPr>
            <a:normAutofit/>
          </a:bodyPr>
          <a:lstStyle/>
          <a:p>
            <a:r>
              <a:rPr lang="en-US" sz="4400"/>
              <a:t>Struggling learners</a:t>
            </a:r>
          </a:p>
          <a:p>
            <a:r>
              <a:rPr lang="en-US" sz="4400"/>
              <a:t>Gifted learners</a:t>
            </a:r>
          </a:p>
          <a:p>
            <a:r>
              <a:rPr lang="en-US" sz="4400"/>
              <a:t>High achieving learners</a:t>
            </a:r>
          </a:p>
          <a:p>
            <a:r>
              <a:rPr lang="en-US" sz="4400"/>
              <a:t>Students who love to learners</a:t>
            </a:r>
          </a:p>
          <a:p>
            <a:pPr marL="0" indent="0">
              <a:buNone/>
            </a:pPr>
            <a:endParaRPr lang="en-US" sz="4400"/>
          </a:p>
        </p:txBody>
      </p:sp>
    </p:spTree>
    <p:extLst>
      <p:ext uri="{BB962C8B-B14F-4D97-AF65-F5344CB8AC3E}">
        <p14:creationId xmlns:p14="http://schemas.microsoft.com/office/powerpoint/2010/main" val="27237170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6A0F3-3A77-C242-A094-3AEB2EAA2AF2}"/>
              </a:ext>
            </a:extLst>
          </p:cNvPr>
          <p:cNvSpPr>
            <a:spLocks noGrp="1"/>
          </p:cNvSpPr>
          <p:nvPr>
            <p:ph type="title"/>
          </p:nvPr>
        </p:nvSpPr>
        <p:spPr>
          <a:xfrm>
            <a:off x="432842" y="316210"/>
            <a:ext cx="8596668" cy="1320800"/>
          </a:xfrm>
        </p:spPr>
        <p:txBody>
          <a:bodyPr/>
          <a:lstStyle/>
          <a:p>
            <a:r>
              <a:rPr lang="en-US">
                <a:solidFill>
                  <a:schemeClr val="accent5"/>
                </a:solidFill>
                <a:latin typeface="Arial Black" panose="020B0604020202020204" pitchFamily="34" charset="0"/>
                <a:cs typeface="Arial Black" panose="020B0604020202020204" pitchFamily="34" charset="0"/>
              </a:rPr>
              <a:t>How students get benefitted from flipped classroom???</a:t>
            </a:r>
          </a:p>
        </p:txBody>
      </p:sp>
      <p:pic>
        <p:nvPicPr>
          <p:cNvPr id="4" name="Picture 4">
            <a:extLst>
              <a:ext uri="{FF2B5EF4-FFF2-40B4-BE49-F238E27FC236}">
                <a16:creationId xmlns:a16="http://schemas.microsoft.com/office/drawing/2014/main" id="{2AC19E1B-7C22-5A49-B02E-8779980EB139}"/>
              </a:ext>
            </a:extLst>
          </p:cNvPr>
          <p:cNvPicPr>
            <a:picLocks noGrp="1" noChangeAspect="1"/>
          </p:cNvPicPr>
          <p:nvPr>
            <p:ph idx="1"/>
          </p:nvPr>
        </p:nvPicPr>
        <p:blipFill>
          <a:blip r:embed="rId2"/>
          <a:stretch>
            <a:fillRect/>
          </a:stretch>
        </p:blipFill>
        <p:spPr>
          <a:xfrm>
            <a:off x="432841" y="1748118"/>
            <a:ext cx="9200143" cy="5109881"/>
          </a:xfrm>
        </p:spPr>
      </p:pic>
    </p:spTree>
    <p:extLst>
      <p:ext uri="{BB962C8B-B14F-4D97-AF65-F5344CB8AC3E}">
        <p14:creationId xmlns:p14="http://schemas.microsoft.com/office/powerpoint/2010/main" val="4477973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ADC1D-AA5C-2D49-BBE4-B58DF9D0EFCE}"/>
              </a:ext>
            </a:extLst>
          </p:cNvPr>
          <p:cNvSpPr>
            <a:spLocks noGrp="1"/>
          </p:cNvSpPr>
          <p:nvPr>
            <p:ph type="title"/>
          </p:nvPr>
        </p:nvSpPr>
        <p:spPr>
          <a:xfrm>
            <a:off x="1172497" y="145797"/>
            <a:ext cx="8408987" cy="819946"/>
          </a:xfrm>
        </p:spPr>
        <p:txBody>
          <a:bodyPr>
            <a:normAutofit fontScale="90000"/>
          </a:bodyPr>
          <a:lstStyle/>
          <a:p>
            <a:r>
              <a:rPr lang="en-US" sz="4400">
                <a:solidFill>
                  <a:schemeClr val="accent5"/>
                </a:solidFill>
                <a:latin typeface="Arial Black" panose="020B0604020202020204" pitchFamily="34" charset="0"/>
                <a:cs typeface="Arial Black" panose="020B0604020202020204" pitchFamily="34" charset="0"/>
              </a:rPr>
              <a:t>Student benefit and goals…..</a:t>
            </a:r>
          </a:p>
        </p:txBody>
      </p:sp>
      <p:sp>
        <p:nvSpPr>
          <p:cNvPr id="4" name="Text Placeholder 3">
            <a:extLst>
              <a:ext uri="{FF2B5EF4-FFF2-40B4-BE49-F238E27FC236}">
                <a16:creationId xmlns:a16="http://schemas.microsoft.com/office/drawing/2014/main" id="{C555AC20-75FE-C14A-8BA6-27983E3A13B7}"/>
              </a:ext>
            </a:extLst>
          </p:cNvPr>
          <p:cNvSpPr>
            <a:spLocks noGrp="1"/>
          </p:cNvSpPr>
          <p:nvPr>
            <p:ph type="body" idx="1"/>
          </p:nvPr>
        </p:nvSpPr>
        <p:spPr>
          <a:xfrm rot="10800000" flipV="1">
            <a:off x="829584" y="1662686"/>
            <a:ext cx="4185623" cy="480178"/>
          </a:xfrm>
        </p:spPr>
        <p:txBody>
          <a:bodyPr/>
          <a:lstStyle/>
          <a:p>
            <a:r>
              <a:rPr lang="en-US" sz="2800">
                <a:solidFill>
                  <a:srgbClr val="00B0F0"/>
                </a:solidFill>
              </a:rPr>
              <a:t>Don’t have to worry about.</a:t>
            </a:r>
          </a:p>
        </p:txBody>
      </p:sp>
      <p:sp>
        <p:nvSpPr>
          <p:cNvPr id="3" name="Content Placeholder 2">
            <a:extLst>
              <a:ext uri="{FF2B5EF4-FFF2-40B4-BE49-F238E27FC236}">
                <a16:creationId xmlns:a16="http://schemas.microsoft.com/office/drawing/2014/main" id="{657A3EF9-5A00-9640-BA16-855C8548FB0D}"/>
              </a:ext>
            </a:extLst>
          </p:cNvPr>
          <p:cNvSpPr>
            <a:spLocks noGrp="1"/>
          </p:cNvSpPr>
          <p:nvPr>
            <p:ph sz="half" idx="2"/>
          </p:nvPr>
        </p:nvSpPr>
        <p:spPr>
          <a:xfrm>
            <a:off x="658539" y="2092862"/>
            <a:ext cx="4185623" cy="3304117"/>
          </a:xfrm>
        </p:spPr>
        <p:txBody>
          <a:bodyPr>
            <a:normAutofit/>
          </a:bodyPr>
          <a:lstStyle/>
          <a:p>
            <a:r>
              <a:rPr lang="en-US" sz="2000"/>
              <a:t>Being absent and missing content </a:t>
            </a:r>
          </a:p>
          <a:p>
            <a:r>
              <a:rPr lang="en-US" sz="2000"/>
              <a:t>Lessons being taught too fast to comprehened;</a:t>
            </a:r>
          </a:p>
          <a:p>
            <a:r>
              <a:rPr lang="en-US" sz="2000"/>
              <a:t>Getting stuck on homework problem with no support;</a:t>
            </a:r>
          </a:p>
          <a:p>
            <a:r>
              <a:rPr lang="en-US" sz="2000"/>
              <a:t>Forgetting old materials and having no way to re-assess it.</a:t>
            </a:r>
          </a:p>
        </p:txBody>
      </p:sp>
      <p:sp>
        <p:nvSpPr>
          <p:cNvPr id="5" name="Text Placeholder 4">
            <a:extLst>
              <a:ext uri="{FF2B5EF4-FFF2-40B4-BE49-F238E27FC236}">
                <a16:creationId xmlns:a16="http://schemas.microsoft.com/office/drawing/2014/main" id="{6A9BFB4D-5315-4946-8AD0-CD33264576C6}"/>
              </a:ext>
            </a:extLst>
          </p:cNvPr>
          <p:cNvSpPr>
            <a:spLocks noGrp="1"/>
          </p:cNvSpPr>
          <p:nvPr>
            <p:ph type="body" sz="quarter" idx="3"/>
          </p:nvPr>
        </p:nvSpPr>
        <p:spPr>
          <a:xfrm>
            <a:off x="5470831" y="1549763"/>
            <a:ext cx="4298334" cy="176506"/>
          </a:xfrm>
        </p:spPr>
        <p:txBody>
          <a:bodyPr/>
          <a:lstStyle/>
          <a:p>
            <a:r>
              <a:rPr lang="en-US" sz="2800">
                <a:solidFill>
                  <a:srgbClr val="00B0F0"/>
                </a:solidFill>
              </a:rPr>
              <a:t>Can focus on..</a:t>
            </a:r>
          </a:p>
        </p:txBody>
      </p:sp>
      <p:sp>
        <p:nvSpPr>
          <p:cNvPr id="6" name="Content Placeholder 5">
            <a:extLst>
              <a:ext uri="{FF2B5EF4-FFF2-40B4-BE49-F238E27FC236}">
                <a16:creationId xmlns:a16="http://schemas.microsoft.com/office/drawing/2014/main" id="{750ED174-F048-EC42-861A-0D182394553B}"/>
              </a:ext>
            </a:extLst>
          </p:cNvPr>
          <p:cNvSpPr>
            <a:spLocks noGrp="1"/>
          </p:cNvSpPr>
          <p:nvPr>
            <p:ph sz="quarter" idx="4"/>
          </p:nvPr>
        </p:nvSpPr>
        <p:spPr>
          <a:xfrm>
            <a:off x="5612423" y="1933154"/>
            <a:ext cx="4185617" cy="3304117"/>
          </a:xfrm>
        </p:spPr>
        <p:txBody>
          <a:bodyPr>
            <a:noAutofit/>
          </a:bodyPr>
          <a:lstStyle/>
          <a:p>
            <a:r>
              <a:rPr lang="en-US" sz="2000"/>
              <a:t>Being an active,responsible learner;</a:t>
            </a:r>
          </a:p>
          <a:p>
            <a:r>
              <a:rPr lang="en-US" sz="2000"/>
              <a:t>Working and collaborating with classmates to deepen understanding;</a:t>
            </a:r>
          </a:p>
          <a:p>
            <a:r>
              <a:rPr lang="en-US" sz="2000"/>
              <a:t>Working with concepts they need more support in learning;</a:t>
            </a:r>
          </a:p>
          <a:p>
            <a:r>
              <a:rPr lang="en-US" sz="2000"/>
              <a:t>Manage their time to meet given learning objectives;</a:t>
            </a:r>
          </a:p>
        </p:txBody>
      </p:sp>
      <mc:AlternateContent xmlns:mc="http://schemas.openxmlformats.org/markup-compatibility/2006" xmlns:p14="http://schemas.microsoft.com/office/powerpoint/2010/main">
        <mc:Choice Requires="p14">
          <p:contentPart p14:bwMode="auto" r:id="rId2">
            <p14:nvContentPartPr>
              <p14:cNvPr id="8" name="Ink 7">
                <a:extLst>
                  <a:ext uri="{FF2B5EF4-FFF2-40B4-BE49-F238E27FC236}">
                    <a16:creationId xmlns:a16="http://schemas.microsoft.com/office/drawing/2014/main" id="{D590033D-9B97-0F43-8438-CFBAA62EAD54}"/>
                  </a:ext>
                </a:extLst>
              </p14:cNvPr>
              <p14:cNvContentPartPr/>
              <p14:nvPr/>
            </p14:nvContentPartPr>
            <p14:xfrm>
              <a:off x="5470831" y="6559242"/>
              <a:ext cx="360" cy="360"/>
            </p14:xfrm>
          </p:contentPart>
        </mc:Choice>
        <mc:Fallback xmlns="">
          <p:pic>
            <p:nvPicPr>
              <p:cNvPr id="8" name="Ink 7">
                <a:extLst>
                  <a:ext uri="{FF2B5EF4-FFF2-40B4-BE49-F238E27FC236}">
                    <a16:creationId xmlns:a16="http://schemas.microsoft.com/office/drawing/2014/main" id="{D590033D-9B97-0F43-8438-CFBAA62EAD54}"/>
                  </a:ext>
                </a:extLst>
              </p:cNvPr>
              <p:cNvPicPr/>
              <p:nvPr/>
            </p:nvPicPr>
            <p:blipFill>
              <a:blip r:embed="rId3"/>
              <a:stretch>
                <a:fillRect/>
              </a:stretch>
            </p:blipFill>
            <p:spPr>
              <a:xfrm>
                <a:off x="5462191" y="6550242"/>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11" name="Ink 11">
                <a:extLst>
                  <a:ext uri="{FF2B5EF4-FFF2-40B4-BE49-F238E27FC236}">
                    <a16:creationId xmlns:a16="http://schemas.microsoft.com/office/drawing/2014/main" id="{05579F2A-A70C-574A-BCBA-F5FD6CEB2C35}"/>
                  </a:ext>
                </a:extLst>
              </p14:cNvPr>
              <p14:cNvContentPartPr/>
              <p14:nvPr/>
            </p14:nvContentPartPr>
            <p14:xfrm>
              <a:off x="7193071" y="6449082"/>
              <a:ext cx="708840" cy="73800"/>
            </p14:xfrm>
          </p:contentPart>
        </mc:Choice>
        <mc:Fallback xmlns="">
          <p:pic>
            <p:nvPicPr>
              <p:cNvPr id="11" name="Ink 11">
                <a:extLst>
                  <a:ext uri="{FF2B5EF4-FFF2-40B4-BE49-F238E27FC236}">
                    <a16:creationId xmlns:a16="http://schemas.microsoft.com/office/drawing/2014/main" id="{05579F2A-A70C-574A-BCBA-F5FD6CEB2C35}"/>
                  </a:ext>
                </a:extLst>
              </p:cNvPr>
              <p:cNvPicPr/>
              <p:nvPr/>
            </p:nvPicPr>
            <p:blipFill>
              <a:blip r:embed="rId5"/>
              <a:stretch>
                <a:fillRect/>
              </a:stretch>
            </p:blipFill>
            <p:spPr>
              <a:xfrm>
                <a:off x="7184071" y="6440442"/>
                <a:ext cx="726480" cy="91440"/>
              </a:xfrm>
              <a:prstGeom prst="rect">
                <a:avLst/>
              </a:prstGeom>
            </p:spPr>
          </p:pic>
        </mc:Fallback>
      </mc:AlternateContent>
      <p:cxnSp>
        <p:nvCxnSpPr>
          <p:cNvPr id="13" name="Straight Arrow Connector 12">
            <a:extLst>
              <a:ext uri="{FF2B5EF4-FFF2-40B4-BE49-F238E27FC236}">
                <a16:creationId xmlns:a16="http://schemas.microsoft.com/office/drawing/2014/main" id="{C18E2C7D-2082-4F46-9FD1-C01ABB792196}"/>
              </a:ext>
            </a:extLst>
          </p:cNvPr>
          <p:cNvCxnSpPr>
            <a:cxnSpLocks/>
          </p:cNvCxnSpPr>
          <p:nvPr/>
        </p:nvCxnSpPr>
        <p:spPr>
          <a:xfrm>
            <a:off x="5100442" y="1356930"/>
            <a:ext cx="14437" cy="4040049"/>
          </a:xfrm>
          <a:prstGeom prst="straightConnector1">
            <a:avLst/>
          </a:prstGeom>
          <a:ln>
            <a:solidFill>
              <a:schemeClr val="accent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5118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4A487-5C9D-C340-A066-43F1218EA329}"/>
              </a:ext>
            </a:extLst>
          </p:cNvPr>
          <p:cNvSpPr>
            <a:spLocks noGrp="1"/>
          </p:cNvSpPr>
          <p:nvPr>
            <p:ph type="title"/>
          </p:nvPr>
        </p:nvSpPr>
        <p:spPr>
          <a:xfrm>
            <a:off x="1288564" y="279536"/>
            <a:ext cx="8596668" cy="991822"/>
          </a:xfrm>
        </p:spPr>
        <p:txBody>
          <a:bodyPr>
            <a:noAutofit/>
          </a:bodyPr>
          <a:lstStyle/>
          <a:p>
            <a:r>
              <a:rPr lang="en-US" sz="4000" b="1" i="1" u="sng">
                <a:solidFill>
                  <a:srgbClr val="00B0F0"/>
                </a:solidFill>
              </a:rPr>
              <a:t>Advantages of flipped classroom:-</a:t>
            </a:r>
            <a:br>
              <a:rPr lang="en-US" sz="4000" b="1" i="1" u="sng">
                <a:solidFill>
                  <a:srgbClr val="00B0F0"/>
                </a:solidFill>
              </a:rPr>
            </a:br>
            <a:endParaRPr lang="en-US" sz="4000" b="1" i="1" u="sng">
              <a:solidFill>
                <a:srgbClr val="00B0F0"/>
              </a:solidFill>
            </a:endParaRPr>
          </a:p>
        </p:txBody>
      </p:sp>
      <p:sp>
        <p:nvSpPr>
          <p:cNvPr id="4" name="Content Placeholder 3">
            <a:extLst>
              <a:ext uri="{FF2B5EF4-FFF2-40B4-BE49-F238E27FC236}">
                <a16:creationId xmlns:a16="http://schemas.microsoft.com/office/drawing/2014/main" id="{F9BDE735-9BA4-8440-9F29-9C0778D573F6}"/>
              </a:ext>
            </a:extLst>
          </p:cNvPr>
          <p:cNvSpPr>
            <a:spLocks noGrp="1"/>
          </p:cNvSpPr>
          <p:nvPr>
            <p:ph idx="1"/>
          </p:nvPr>
        </p:nvSpPr>
        <p:spPr>
          <a:xfrm>
            <a:off x="420615" y="1149112"/>
            <a:ext cx="8845629" cy="5429352"/>
          </a:xfrm>
        </p:spPr>
        <p:txBody>
          <a:bodyPr>
            <a:normAutofit/>
          </a:bodyPr>
          <a:lstStyle/>
          <a:p>
            <a:pPr>
              <a:buFont typeface="+mj-lt"/>
              <a:buAutoNum type="arabicPeriod"/>
            </a:pPr>
            <a:r>
              <a:rPr lang="en-US" sz="2800"/>
              <a:t>It can promote student centred learning.</a:t>
            </a:r>
          </a:p>
          <a:p>
            <a:pPr>
              <a:buFont typeface="+mj-lt"/>
              <a:buAutoNum type="arabicPeriod"/>
            </a:pPr>
            <a:r>
              <a:rPr lang="en-US" sz="2800"/>
              <a:t>Lessons and content are more acessible for students.</a:t>
            </a:r>
          </a:p>
          <a:p>
            <a:pPr>
              <a:buFont typeface="+mj-lt"/>
              <a:buAutoNum type="arabicPeriod"/>
            </a:pPr>
            <a:r>
              <a:rPr lang="en-US" sz="2800"/>
              <a:t>It gives more time to explore the content.</a:t>
            </a:r>
          </a:p>
          <a:p>
            <a:pPr>
              <a:buFont typeface="+mj-lt"/>
              <a:buAutoNum type="arabicPeriod"/>
            </a:pPr>
            <a:r>
              <a:rPr lang="en-US" sz="2800"/>
              <a:t>It promotes cooperative learning.</a:t>
            </a:r>
          </a:p>
          <a:p>
            <a:pPr>
              <a:buFont typeface="+mj-lt"/>
              <a:buAutoNum type="arabicPeriod"/>
            </a:pPr>
            <a:r>
              <a:rPr lang="en-US" sz="2800"/>
              <a:t>It encourage students to come to class prepared. </a:t>
            </a:r>
          </a:p>
          <a:p>
            <a:pPr>
              <a:buFont typeface="+mj-lt"/>
              <a:buAutoNum type="arabicPeriod"/>
            </a:pPr>
            <a:r>
              <a:rPr lang="en-US" sz="2800"/>
              <a:t>It promote more collaboration time for peer learning.</a:t>
            </a:r>
          </a:p>
          <a:p>
            <a:pPr>
              <a:buFont typeface="+mj-lt"/>
              <a:buAutoNum type="arabicPeriod"/>
            </a:pPr>
            <a:r>
              <a:rPr lang="en-US" sz="2800"/>
              <a:t>Students can control their learning.</a:t>
            </a:r>
          </a:p>
          <a:p>
            <a:pPr>
              <a:buFont typeface="+mj-lt"/>
              <a:buAutoNum type="arabicPeriod"/>
            </a:pPr>
            <a:r>
              <a:rPr lang="en-US" sz="2800"/>
              <a:t>More efficient for teachers.</a:t>
            </a:r>
          </a:p>
          <a:p>
            <a:pPr>
              <a:buFont typeface="+mj-lt"/>
              <a:buAutoNum type="arabicPeriod"/>
            </a:pPr>
            <a:endParaRPr lang="en-US" sz="2800"/>
          </a:p>
          <a:p>
            <a:pPr marL="0" indent="0">
              <a:buNone/>
            </a:pPr>
            <a:endParaRPr lang="en-US" sz="2800"/>
          </a:p>
          <a:p>
            <a:pPr marL="0" indent="0">
              <a:buNone/>
            </a:pPr>
            <a:endParaRPr lang="en-US" sz="2800"/>
          </a:p>
        </p:txBody>
      </p:sp>
    </p:spTree>
    <p:extLst>
      <p:ext uri="{BB962C8B-B14F-4D97-AF65-F5344CB8AC3E}">
        <p14:creationId xmlns:p14="http://schemas.microsoft.com/office/powerpoint/2010/main" val="39608435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10BA9-ADFD-5840-BB8A-D689C26EB9CD}"/>
              </a:ext>
            </a:extLst>
          </p:cNvPr>
          <p:cNvSpPr>
            <a:spLocks noGrp="1"/>
          </p:cNvSpPr>
          <p:nvPr>
            <p:ph type="title"/>
          </p:nvPr>
        </p:nvSpPr>
        <p:spPr>
          <a:xfrm>
            <a:off x="677334" y="609599"/>
            <a:ext cx="9249040" cy="1114069"/>
          </a:xfrm>
        </p:spPr>
        <p:txBody>
          <a:bodyPr>
            <a:noAutofit/>
          </a:bodyPr>
          <a:lstStyle/>
          <a:p>
            <a:r>
              <a:rPr lang="en-US" sz="4000" b="1" i="1" u="sng">
                <a:solidFill>
                  <a:srgbClr val="00B0F0"/>
                </a:solidFill>
              </a:rPr>
              <a:t>Disadvantages of flipped classroom:-</a:t>
            </a:r>
            <a:br>
              <a:rPr lang="en-US" sz="4000" b="1" i="1" u="sng">
                <a:solidFill>
                  <a:srgbClr val="00B0F0"/>
                </a:solidFill>
              </a:rPr>
            </a:br>
            <a:endParaRPr lang="en-US" sz="4000" b="1" i="1" u="sng">
              <a:solidFill>
                <a:srgbClr val="00B0F0"/>
              </a:solidFill>
            </a:endParaRPr>
          </a:p>
        </p:txBody>
      </p:sp>
      <p:sp>
        <p:nvSpPr>
          <p:cNvPr id="3" name="Content Placeholder 2">
            <a:extLst>
              <a:ext uri="{FF2B5EF4-FFF2-40B4-BE49-F238E27FC236}">
                <a16:creationId xmlns:a16="http://schemas.microsoft.com/office/drawing/2014/main" id="{A0144930-4825-9F49-BE03-D145C93CE2CE}"/>
              </a:ext>
            </a:extLst>
          </p:cNvPr>
          <p:cNvSpPr>
            <a:spLocks noGrp="1"/>
          </p:cNvSpPr>
          <p:nvPr>
            <p:ph idx="1"/>
          </p:nvPr>
        </p:nvSpPr>
        <p:spPr>
          <a:xfrm>
            <a:off x="677334" y="1723669"/>
            <a:ext cx="8478891" cy="4317694"/>
          </a:xfrm>
        </p:spPr>
        <p:txBody>
          <a:bodyPr>
            <a:normAutofit/>
          </a:bodyPr>
          <a:lstStyle/>
          <a:p>
            <a:r>
              <a:rPr lang="en-US" sz="3200"/>
              <a:t>Students may forced to spent time in front of the screen.</a:t>
            </a:r>
          </a:p>
          <a:p>
            <a:r>
              <a:rPr lang="en-US" sz="3200"/>
              <a:t>Teachers may have extra work.</a:t>
            </a:r>
          </a:p>
          <a:p>
            <a:r>
              <a:rPr lang="en-US" sz="3200"/>
              <a:t>It depends upon preparation and trust.</a:t>
            </a:r>
          </a:p>
          <a:p>
            <a:r>
              <a:rPr lang="en-US" sz="3200"/>
              <a:t>More preparation time for using technology etc.</a:t>
            </a:r>
          </a:p>
          <a:p>
            <a:r>
              <a:rPr lang="en-US" sz="3200"/>
              <a:t>More need for monitoring.</a:t>
            </a:r>
          </a:p>
          <a:p>
            <a:endParaRPr lang="en-US" sz="3200"/>
          </a:p>
        </p:txBody>
      </p:sp>
    </p:spTree>
    <p:extLst>
      <p:ext uri="{BB962C8B-B14F-4D97-AF65-F5344CB8AC3E}">
        <p14:creationId xmlns:p14="http://schemas.microsoft.com/office/powerpoint/2010/main" val="41436822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E11F4-86D4-7843-B8FE-3006E1F1955F}"/>
              </a:ext>
            </a:extLst>
          </p:cNvPr>
          <p:cNvSpPr>
            <a:spLocks noGrp="1"/>
          </p:cNvSpPr>
          <p:nvPr>
            <p:ph type="title"/>
          </p:nvPr>
        </p:nvSpPr>
        <p:spPr>
          <a:xfrm>
            <a:off x="1356930" y="217361"/>
            <a:ext cx="8760569" cy="675035"/>
          </a:xfrm>
        </p:spPr>
        <p:txBody>
          <a:bodyPr>
            <a:noAutofit/>
          </a:bodyPr>
          <a:lstStyle/>
          <a:p>
            <a:r>
              <a:rPr lang="en-US" sz="4400" b="1">
                <a:solidFill>
                  <a:srgbClr val="00B0F0"/>
                </a:solidFill>
              </a:rPr>
              <a:t>Final thought on flip:-</a:t>
            </a:r>
            <a:br>
              <a:rPr lang="en-US" sz="4400" b="1">
                <a:solidFill>
                  <a:srgbClr val="00B0F0"/>
                </a:solidFill>
              </a:rPr>
            </a:br>
            <a:endParaRPr lang="en-US" sz="4400" b="1">
              <a:solidFill>
                <a:srgbClr val="00B0F0"/>
              </a:solidFill>
            </a:endParaRPr>
          </a:p>
        </p:txBody>
      </p:sp>
      <p:sp>
        <p:nvSpPr>
          <p:cNvPr id="3" name="Content Placeholder 2">
            <a:extLst>
              <a:ext uri="{FF2B5EF4-FFF2-40B4-BE49-F238E27FC236}">
                <a16:creationId xmlns:a16="http://schemas.microsoft.com/office/drawing/2014/main" id="{B632E4F9-8C79-DB45-A419-25E61EF50FF2}"/>
              </a:ext>
            </a:extLst>
          </p:cNvPr>
          <p:cNvSpPr>
            <a:spLocks noGrp="1"/>
          </p:cNvSpPr>
          <p:nvPr>
            <p:ph idx="1"/>
          </p:nvPr>
        </p:nvSpPr>
        <p:spPr>
          <a:xfrm>
            <a:off x="383944" y="987028"/>
            <a:ext cx="8596668" cy="3880773"/>
          </a:xfrm>
        </p:spPr>
        <p:txBody>
          <a:bodyPr>
            <a:noAutofit/>
          </a:bodyPr>
          <a:lstStyle/>
          <a:p>
            <a:r>
              <a:rPr lang="en-US" sz="2800"/>
              <a:t>“The flip”is only </a:t>
            </a:r>
            <a:r>
              <a:rPr lang="en-US" sz="2800">
                <a:solidFill>
                  <a:schemeClr val="accent5"/>
                </a:solidFill>
              </a:rPr>
              <a:t>one tool </a:t>
            </a:r>
            <a:r>
              <a:rPr lang="en-US" sz="2800"/>
              <a:t>in our textbook but it is a </a:t>
            </a:r>
            <a:r>
              <a:rPr lang="en-US" sz="2800">
                <a:solidFill>
                  <a:schemeClr val="accent5"/>
                </a:solidFill>
              </a:rPr>
              <a:t>powerful  one.</a:t>
            </a:r>
          </a:p>
          <a:p>
            <a:r>
              <a:rPr lang="en-US" sz="2800"/>
              <a:t>Flipping can work in any </a:t>
            </a:r>
            <a:r>
              <a:rPr lang="en-US" sz="2800">
                <a:solidFill>
                  <a:schemeClr val="accent5"/>
                </a:solidFill>
              </a:rPr>
              <a:t>subject area and on any grade level.</a:t>
            </a:r>
          </a:p>
          <a:p>
            <a:r>
              <a:rPr lang="en-US" sz="2800"/>
              <a:t>Using this ideology has ultimate  goal of </a:t>
            </a:r>
            <a:r>
              <a:rPr lang="en-US" sz="2800">
                <a:solidFill>
                  <a:schemeClr val="accent5"/>
                </a:solidFill>
              </a:rPr>
              <a:t>increasing student understanding and ownership of the content.</a:t>
            </a:r>
          </a:p>
          <a:p>
            <a:r>
              <a:rPr lang="en-US" sz="2800"/>
              <a:t>The flipped classroom is about </a:t>
            </a:r>
            <a:r>
              <a:rPr lang="en-US" sz="2800">
                <a:solidFill>
                  <a:schemeClr val="accent5"/>
                </a:solidFill>
              </a:rPr>
              <a:t>increasing 1:1</a:t>
            </a:r>
            <a:r>
              <a:rPr lang="en-US" sz="2800"/>
              <a:t> time with the students.</a:t>
            </a:r>
          </a:p>
        </p:txBody>
      </p:sp>
    </p:spTree>
    <p:extLst>
      <p:ext uri="{BB962C8B-B14F-4D97-AF65-F5344CB8AC3E}">
        <p14:creationId xmlns:p14="http://schemas.microsoft.com/office/powerpoint/2010/main" val="4059294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DF5B16F0-0E7E-044B-A874-450CEFA7C76B}"/>
              </a:ext>
            </a:extLst>
          </p:cNvPr>
          <p:cNvPicPr>
            <a:picLocks noGrp="1" noChangeAspect="1"/>
          </p:cNvPicPr>
          <p:nvPr>
            <p:ph idx="1"/>
          </p:nvPr>
        </p:nvPicPr>
        <p:blipFill>
          <a:blip r:embed="rId2"/>
          <a:stretch>
            <a:fillRect/>
          </a:stretch>
        </p:blipFill>
        <p:spPr>
          <a:xfrm>
            <a:off x="0" y="0"/>
            <a:ext cx="12192000" cy="6858000"/>
          </a:xfrm>
        </p:spPr>
      </p:pic>
    </p:spTree>
    <p:extLst>
      <p:ext uri="{BB962C8B-B14F-4D97-AF65-F5344CB8AC3E}">
        <p14:creationId xmlns:p14="http://schemas.microsoft.com/office/powerpoint/2010/main" val="9420727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8E595AB3-C2C6-1249-A1C9-8FD7764CE246}"/>
              </a:ext>
            </a:extLst>
          </p:cNvPr>
          <p:cNvPicPr>
            <a:picLocks noGrp="1" noChangeAspect="1"/>
          </p:cNvPicPr>
          <p:nvPr>
            <p:ph idx="1"/>
          </p:nvPr>
        </p:nvPicPr>
        <p:blipFill>
          <a:blip r:embed="rId2"/>
          <a:stretch>
            <a:fillRect/>
          </a:stretch>
        </p:blipFill>
        <p:spPr>
          <a:xfrm>
            <a:off x="513433" y="551036"/>
            <a:ext cx="8320483" cy="6038023"/>
          </a:xfrm>
        </p:spPr>
      </p:pic>
    </p:spTree>
    <p:extLst>
      <p:ext uri="{BB962C8B-B14F-4D97-AF65-F5344CB8AC3E}">
        <p14:creationId xmlns:p14="http://schemas.microsoft.com/office/powerpoint/2010/main" val="22954506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BD4CC-FB4C-1D42-A6BC-2952C2FC3439}"/>
              </a:ext>
            </a:extLst>
          </p:cNvPr>
          <p:cNvSpPr>
            <a:spLocks noGrp="1"/>
          </p:cNvSpPr>
          <p:nvPr>
            <p:ph type="title"/>
          </p:nvPr>
        </p:nvSpPr>
        <p:spPr>
          <a:xfrm>
            <a:off x="868502" y="3960769"/>
            <a:ext cx="9106771" cy="2151529"/>
          </a:xfrm>
        </p:spPr>
        <p:txBody>
          <a:bodyPr>
            <a:normAutofit fontScale="90000"/>
          </a:bodyPr>
          <a:lstStyle/>
          <a:p>
            <a:r>
              <a:rPr lang="en-US" sz="6600" i="1">
                <a:solidFill>
                  <a:srgbClr val="00B0F0"/>
                </a:solidFill>
                <a:latin typeface="Algerian" pitchFamily="82" charset="0"/>
                <a:ea typeface="Bodoni MT Black" panose="02000000000000000000" pitchFamily="2" charset="0"/>
              </a:rPr>
              <a:t>Thank you all for your kind attention…</a:t>
            </a:r>
            <a:br>
              <a:rPr lang="en-US" sz="6600" i="1">
                <a:solidFill>
                  <a:srgbClr val="00B0F0"/>
                </a:solidFill>
                <a:latin typeface="Algerian" pitchFamily="82" charset="0"/>
                <a:ea typeface="Bodoni MT Black" panose="02000000000000000000" pitchFamily="2" charset="0"/>
              </a:rPr>
            </a:br>
            <a:endParaRPr lang="en-US" sz="6600" i="1">
              <a:solidFill>
                <a:srgbClr val="00B0F0"/>
              </a:solidFill>
              <a:latin typeface="Algerian" pitchFamily="82" charset="0"/>
              <a:ea typeface="Bodoni MT Black" panose="02000000000000000000" pitchFamily="2" charset="0"/>
            </a:endParaRPr>
          </a:p>
        </p:txBody>
      </p:sp>
      <p:pic>
        <p:nvPicPr>
          <p:cNvPr id="4" name="Picture 4">
            <a:extLst>
              <a:ext uri="{FF2B5EF4-FFF2-40B4-BE49-F238E27FC236}">
                <a16:creationId xmlns:a16="http://schemas.microsoft.com/office/drawing/2014/main" id="{7278BA11-7B68-0F46-B7B3-14239A511D2B}"/>
              </a:ext>
            </a:extLst>
          </p:cNvPr>
          <p:cNvPicPr>
            <a:picLocks noGrp="1" noChangeAspect="1"/>
          </p:cNvPicPr>
          <p:nvPr>
            <p:ph idx="1"/>
          </p:nvPr>
        </p:nvPicPr>
        <p:blipFill>
          <a:blip r:embed="rId2"/>
          <a:stretch>
            <a:fillRect/>
          </a:stretch>
        </p:blipFill>
        <p:spPr>
          <a:xfrm>
            <a:off x="647904" y="85573"/>
            <a:ext cx="8780227" cy="3875197"/>
          </a:xfrm>
        </p:spPr>
      </p:pic>
    </p:spTree>
    <p:extLst>
      <p:ext uri="{BB962C8B-B14F-4D97-AF65-F5344CB8AC3E}">
        <p14:creationId xmlns:p14="http://schemas.microsoft.com/office/powerpoint/2010/main" val="2068515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EBA0B-1A8C-4444-A06F-CCE3D1B5B718}"/>
              </a:ext>
            </a:extLst>
          </p:cNvPr>
          <p:cNvSpPr>
            <a:spLocks noGrp="1"/>
          </p:cNvSpPr>
          <p:nvPr>
            <p:ph type="title"/>
          </p:nvPr>
        </p:nvSpPr>
        <p:spPr>
          <a:xfrm>
            <a:off x="2315430" y="464535"/>
            <a:ext cx="8596668" cy="782374"/>
          </a:xfrm>
        </p:spPr>
        <p:txBody>
          <a:bodyPr>
            <a:noAutofit/>
          </a:bodyPr>
          <a:lstStyle/>
          <a:p>
            <a:r>
              <a:rPr lang="en-US" sz="4400">
                <a:solidFill>
                  <a:srgbClr val="00B0F0"/>
                </a:solidFill>
                <a:latin typeface="Arial Black" panose="020B0604020202020204" pitchFamily="34" charset="0"/>
                <a:cs typeface="Arial Black" panose="020B0604020202020204" pitchFamily="34" charset="0"/>
              </a:rPr>
              <a:t>Where it started…..??</a:t>
            </a:r>
            <a:br>
              <a:rPr lang="en-US" sz="4400">
                <a:solidFill>
                  <a:srgbClr val="00B0F0"/>
                </a:solidFill>
                <a:latin typeface="Arial Black" panose="020B0604020202020204" pitchFamily="34" charset="0"/>
                <a:cs typeface="Arial Black" panose="020B0604020202020204" pitchFamily="34" charset="0"/>
              </a:rPr>
            </a:br>
            <a:endParaRPr lang="en-US" sz="4400">
              <a:solidFill>
                <a:srgbClr val="00B0F0"/>
              </a:solidFill>
              <a:latin typeface="Arial Black" panose="020B0604020202020204" pitchFamily="34" charset="0"/>
              <a:cs typeface="Arial Black" panose="020B0604020202020204" pitchFamily="34" charset="0"/>
            </a:endParaRPr>
          </a:p>
        </p:txBody>
      </p:sp>
      <p:sp>
        <p:nvSpPr>
          <p:cNvPr id="3" name="Content Placeholder 2">
            <a:extLst>
              <a:ext uri="{FF2B5EF4-FFF2-40B4-BE49-F238E27FC236}">
                <a16:creationId xmlns:a16="http://schemas.microsoft.com/office/drawing/2014/main" id="{B7CF6312-3A4E-3148-A620-EA70C1195C77}"/>
              </a:ext>
            </a:extLst>
          </p:cNvPr>
          <p:cNvSpPr>
            <a:spLocks noGrp="1"/>
          </p:cNvSpPr>
          <p:nvPr>
            <p:ph idx="1"/>
          </p:nvPr>
        </p:nvSpPr>
        <p:spPr>
          <a:xfrm>
            <a:off x="677334" y="1246909"/>
            <a:ext cx="8307746" cy="4794454"/>
          </a:xfrm>
        </p:spPr>
        <p:txBody>
          <a:bodyPr>
            <a:normAutofit/>
          </a:bodyPr>
          <a:lstStyle/>
          <a:p>
            <a:r>
              <a:rPr lang="en-US" sz="2800"/>
              <a:t>Students learning at </a:t>
            </a:r>
            <a:r>
              <a:rPr lang="en-US" sz="2800">
                <a:solidFill>
                  <a:schemeClr val="accent5"/>
                </a:solidFill>
              </a:rPr>
              <a:t>different paces</a:t>
            </a:r>
            <a:r>
              <a:rPr lang="en-US" sz="2800"/>
              <a:t>(slow,medium,Fast).</a:t>
            </a:r>
          </a:p>
          <a:p>
            <a:r>
              <a:rPr lang="en-US" sz="2800"/>
              <a:t>Students being </a:t>
            </a:r>
            <a:r>
              <a:rPr lang="en-US" sz="2800">
                <a:solidFill>
                  <a:schemeClr val="accent5"/>
                </a:solidFill>
              </a:rPr>
              <a:t>absent</a:t>
            </a:r>
            <a:r>
              <a:rPr lang="en-US" sz="2800"/>
              <a:t> (sick,sports) and missing the lessons.</a:t>
            </a:r>
          </a:p>
          <a:p>
            <a:r>
              <a:rPr lang="en-US" sz="2800"/>
              <a:t>Students </a:t>
            </a:r>
            <a:r>
              <a:rPr lang="en-US" sz="2800">
                <a:solidFill>
                  <a:schemeClr val="accent5"/>
                </a:solidFill>
              </a:rPr>
              <a:t>not completing homework </a:t>
            </a:r>
            <a:r>
              <a:rPr lang="en-US" sz="2800"/>
              <a:t>fully or correctly at home because they “forgot” how to do it or simply copying from a friend.</a:t>
            </a:r>
          </a:p>
          <a:p>
            <a:r>
              <a:rPr lang="en-US" sz="2800"/>
              <a:t>Teacher spending most of the class time in lecturing and </a:t>
            </a:r>
            <a:r>
              <a:rPr lang="en-US" sz="2800">
                <a:solidFill>
                  <a:schemeClr val="accent5"/>
                </a:solidFill>
              </a:rPr>
              <a:t>not giving student a lot of time to participate on their own without support.</a:t>
            </a:r>
          </a:p>
        </p:txBody>
      </p:sp>
    </p:spTree>
    <p:extLst>
      <p:ext uri="{BB962C8B-B14F-4D97-AF65-F5344CB8AC3E}">
        <p14:creationId xmlns:p14="http://schemas.microsoft.com/office/powerpoint/2010/main" val="2030299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65D71-93A9-7144-A4F4-1B94D4F00661}"/>
              </a:ext>
            </a:extLst>
          </p:cNvPr>
          <p:cNvSpPr>
            <a:spLocks noGrp="1"/>
          </p:cNvSpPr>
          <p:nvPr>
            <p:ph type="title"/>
          </p:nvPr>
        </p:nvSpPr>
        <p:spPr>
          <a:xfrm>
            <a:off x="738457" y="122790"/>
            <a:ext cx="8596668" cy="720707"/>
          </a:xfrm>
        </p:spPr>
        <p:txBody>
          <a:bodyPr/>
          <a:lstStyle/>
          <a:p>
            <a:r>
              <a:rPr lang="en-US" b="1">
                <a:solidFill>
                  <a:srgbClr val="00B0F0"/>
                </a:solidFill>
              </a:rPr>
              <a:t>What is a flipped classroom???</a:t>
            </a:r>
          </a:p>
        </p:txBody>
      </p:sp>
      <p:sp>
        <p:nvSpPr>
          <p:cNvPr id="3" name="Content Placeholder 2">
            <a:extLst>
              <a:ext uri="{FF2B5EF4-FFF2-40B4-BE49-F238E27FC236}">
                <a16:creationId xmlns:a16="http://schemas.microsoft.com/office/drawing/2014/main" id="{FFD88A7B-0EA1-6D47-81C0-BF41DF89D560}"/>
              </a:ext>
            </a:extLst>
          </p:cNvPr>
          <p:cNvSpPr>
            <a:spLocks noGrp="1"/>
          </p:cNvSpPr>
          <p:nvPr>
            <p:ph idx="1"/>
          </p:nvPr>
        </p:nvSpPr>
        <p:spPr>
          <a:xfrm>
            <a:off x="530638" y="745700"/>
            <a:ext cx="8596668" cy="5366599"/>
          </a:xfrm>
        </p:spPr>
        <p:txBody>
          <a:bodyPr>
            <a:noAutofit/>
          </a:bodyPr>
          <a:lstStyle/>
          <a:p>
            <a:r>
              <a:rPr lang="en-US" sz="2400"/>
              <a:t>Flipped classroom is a teaching strategy that reverses the traditional learning environment by delivering instructional contents outside the classroom.</a:t>
            </a:r>
          </a:p>
          <a:p>
            <a:r>
              <a:rPr lang="en-US" sz="2400"/>
              <a:t>It moves activities like assignments,homework,projects inside the class</a:t>
            </a:r>
          </a:p>
          <a:p>
            <a:r>
              <a:rPr lang="en-GB" sz="2400" b="0" i="0">
                <a:solidFill>
                  <a:srgbClr val="3E3E3E"/>
                </a:solidFill>
                <a:effectLst/>
              </a:rPr>
              <a:t>In the flipped model, students get their lectures at home at their convenience and do the assignments in their </a:t>
            </a:r>
            <a:r>
              <a:rPr lang="en-US" sz="2400" b="0" i="0">
                <a:solidFill>
                  <a:srgbClr val="3E3E3E"/>
                </a:solidFill>
                <a:effectLst/>
              </a:rPr>
              <a:t>classroom.</a:t>
            </a:r>
            <a:endParaRPr lang="en-US" sz="2400"/>
          </a:p>
          <a:p>
            <a:r>
              <a:rPr lang="en-GB" sz="2400" b="0" i="0">
                <a:solidFill>
                  <a:srgbClr val="3E3E3E"/>
                </a:solidFill>
                <a:effectLst/>
                <a:latin typeface="Arial" panose="020B0604020202020204" pitchFamily="34" charset="0"/>
              </a:rPr>
              <a:t>The </a:t>
            </a:r>
            <a:r>
              <a:rPr lang="en-GB" sz="2400" b="0" i="0">
                <a:solidFill>
                  <a:srgbClr val="3E3E3E"/>
                </a:solidFill>
                <a:effectLst/>
              </a:rPr>
              <a:t>lectures</a:t>
            </a:r>
            <a:r>
              <a:rPr lang="en-GB" sz="2400" b="0" i="0">
                <a:solidFill>
                  <a:srgbClr val="3E3E3E"/>
                </a:solidFill>
                <a:effectLst/>
                <a:latin typeface="Arial" panose="020B0604020202020204" pitchFamily="34" charset="0"/>
              </a:rPr>
              <a:t> are not time-bound; students can access and review the same lecture numerous times</a:t>
            </a:r>
            <a:r>
              <a:rPr lang="en-US" sz="2400" b="0" i="0">
                <a:solidFill>
                  <a:srgbClr val="3E3E3E"/>
                </a:solidFill>
                <a:effectLst/>
                <a:latin typeface="Arial" panose="020B0604020202020204" pitchFamily="34" charset="0"/>
              </a:rPr>
              <a:t>.</a:t>
            </a:r>
            <a:endParaRPr lang="en-US" sz="2400" b="0" i="0">
              <a:solidFill>
                <a:srgbClr val="202122"/>
              </a:solidFill>
              <a:effectLst/>
            </a:endParaRPr>
          </a:p>
          <a:p>
            <a:r>
              <a:rPr lang="en-GB" sz="2400" b="0" i="0">
                <a:solidFill>
                  <a:srgbClr val="3E3E3E"/>
                </a:solidFill>
                <a:effectLst/>
              </a:rPr>
              <a:t>Classrooms are becoming more active, the teacher is turning into a coach, and he converts the classroom into a studio where students collate, collaborate and put into practice what they learn online.</a:t>
            </a:r>
            <a:endParaRPr lang="en-US" sz="2400"/>
          </a:p>
        </p:txBody>
      </p:sp>
    </p:spTree>
    <p:extLst>
      <p:ext uri="{BB962C8B-B14F-4D97-AF65-F5344CB8AC3E}">
        <p14:creationId xmlns:p14="http://schemas.microsoft.com/office/powerpoint/2010/main" val="3060193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28B399-F1EB-5347-8717-B33FF7DFE64C}"/>
              </a:ext>
            </a:extLst>
          </p:cNvPr>
          <p:cNvSpPr>
            <a:spLocks noGrp="1"/>
          </p:cNvSpPr>
          <p:nvPr>
            <p:ph idx="1"/>
          </p:nvPr>
        </p:nvSpPr>
        <p:spPr>
          <a:xfrm>
            <a:off x="677334" y="623455"/>
            <a:ext cx="8596668" cy="5417907"/>
          </a:xfrm>
        </p:spPr>
        <p:txBody>
          <a:bodyPr>
            <a:normAutofit lnSpcReduction="10000"/>
          </a:bodyPr>
          <a:lstStyle/>
          <a:p>
            <a:r>
              <a:rPr lang="en-US" sz="2400"/>
              <a:t>A classroom where students are absent due to illness Or extra-curricular activities don’t get let behind</a:t>
            </a:r>
          </a:p>
          <a:p>
            <a:r>
              <a:rPr lang="en-GB" sz="2400" b="0" i="0">
                <a:solidFill>
                  <a:srgbClr val="3E3E3E"/>
                </a:solidFill>
                <a:effectLst/>
              </a:rPr>
              <a:t>In a flipped model, students get desired lectures in the form of pre-recorded videos or access those that they understand better, over the internet</a:t>
            </a:r>
            <a:r>
              <a:rPr lang="en-US" sz="2400" b="0" i="0">
                <a:solidFill>
                  <a:srgbClr val="3E3E3E"/>
                </a:solidFill>
                <a:effectLst/>
              </a:rPr>
              <a:t>.</a:t>
            </a:r>
            <a:endParaRPr lang="en-US" sz="2400"/>
          </a:p>
          <a:p>
            <a:r>
              <a:rPr lang="en-GB" sz="2400" b="0" i="0">
                <a:solidFill>
                  <a:srgbClr val="3E3E3E"/>
                </a:solidFill>
                <a:effectLst/>
              </a:rPr>
              <a:t>Flipped classrooms have transformed the one-to-many model of passive teaching into a one-to-one active coaching.</a:t>
            </a:r>
            <a:endParaRPr lang="en-US" sz="2400"/>
          </a:p>
          <a:p>
            <a:r>
              <a:rPr lang="en-US" sz="2400"/>
              <a:t>A way to increase interaction between teacher and student.</a:t>
            </a:r>
          </a:p>
          <a:p>
            <a:r>
              <a:rPr lang="en-US" sz="2400"/>
              <a:t>An environment where students take responsibility of their own learning.</a:t>
            </a:r>
          </a:p>
          <a:p>
            <a:r>
              <a:rPr lang="en-US" sz="2400"/>
              <a:t>A blend of direct insturction with consturctivist learning.</a:t>
            </a:r>
          </a:p>
        </p:txBody>
      </p:sp>
    </p:spTree>
    <p:extLst>
      <p:ext uri="{BB962C8B-B14F-4D97-AF65-F5344CB8AC3E}">
        <p14:creationId xmlns:p14="http://schemas.microsoft.com/office/powerpoint/2010/main" val="1728020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B6BA1-E2FB-3C4E-8D7D-B10BCDC36CA4}"/>
              </a:ext>
            </a:extLst>
          </p:cNvPr>
          <p:cNvSpPr>
            <a:spLocks noGrp="1"/>
          </p:cNvSpPr>
          <p:nvPr>
            <p:ph type="title"/>
          </p:nvPr>
        </p:nvSpPr>
        <p:spPr>
          <a:xfrm>
            <a:off x="677334" y="280623"/>
            <a:ext cx="8564463" cy="666783"/>
          </a:xfrm>
        </p:spPr>
        <p:txBody>
          <a:bodyPr/>
          <a:lstStyle/>
          <a:p>
            <a:r>
              <a:rPr lang="en-US" b="1">
                <a:solidFill>
                  <a:srgbClr val="00B0F0"/>
                </a:solidFill>
              </a:rPr>
              <a:t>History of Flipped classroom</a:t>
            </a:r>
          </a:p>
        </p:txBody>
      </p:sp>
      <p:sp>
        <p:nvSpPr>
          <p:cNvPr id="5" name="Content Placeholder 4">
            <a:extLst>
              <a:ext uri="{FF2B5EF4-FFF2-40B4-BE49-F238E27FC236}">
                <a16:creationId xmlns:a16="http://schemas.microsoft.com/office/drawing/2014/main" id="{02F14755-754C-C04B-8AD3-F52D54D88FA5}"/>
              </a:ext>
            </a:extLst>
          </p:cNvPr>
          <p:cNvSpPr>
            <a:spLocks noGrp="1"/>
          </p:cNvSpPr>
          <p:nvPr>
            <p:ph idx="1"/>
          </p:nvPr>
        </p:nvSpPr>
        <p:spPr>
          <a:xfrm>
            <a:off x="513433" y="947406"/>
            <a:ext cx="9934130" cy="5910594"/>
          </a:xfrm>
        </p:spPr>
        <p:txBody>
          <a:bodyPr>
            <a:normAutofit/>
          </a:bodyPr>
          <a:lstStyle/>
          <a:p>
            <a:r>
              <a:rPr lang="en-GB" sz="2000" b="0" i="0">
                <a:solidFill>
                  <a:srgbClr val="202122"/>
                </a:solidFill>
                <a:effectLst/>
              </a:rPr>
              <a:t>In 1993, </a:t>
            </a:r>
            <a:r>
              <a:rPr lang="en-GB" sz="2000" b="0" i="0">
                <a:solidFill>
                  <a:schemeClr val="accent5"/>
                </a:solidFill>
                <a:effectLst/>
              </a:rPr>
              <a:t>Alison King </a:t>
            </a:r>
            <a:r>
              <a:rPr lang="en-GB" sz="2000" b="0" i="0">
                <a:solidFill>
                  <a:srgbClr val="202122"/>
                </a:solidFill>
                <a:effectLst/>
              </a:rPr>
              <a:t>published "From Sage on the Stage to Guide on the Side," in which she focuses on the importance of the use of class time for the construction of meaning rather than information transmission.</a:t>
            </a:r>
            <a:endParaRPr lang="en-US" sz="2000" b="0" i="0">
              <a:solidFill>
                <a:srgbClr val="202122"/>
              </a:solidFill>
              <a:effectLst/>
            </a:endParaRPr>
          </a:p>
          <a:p>
            <a:r>
              <a:rPr lang="en-GB" sz="2000" b="0" i="0">
                <a:solidFill>
                  <a:srgbClr val="202122"/>
                </a:solidFill>
                <a:effectLst/>
              </a:rPr>
              <a:t> Harvard professor  </a:t>
            </a:r>
            <a:r>
              <a:rPr lang="en-US" sz="2000" b="0" i="0">
                <a:solidFill>
                  <a:schemeClr val="accent5"/>
                </a:solidFill>
                <a:effectLst/>
              </a:rPr>
              <a:t>Eric Mazur </a:t>
            </a:r>
            <a:r>
              <a:rPr lang="en-GB" sz="2000" b="0" i="0">
                <a:solidFill>
                  <a:srgbClr val="202122"/>
                </a:solidFill>
                <a:effectLst/>
              </a:rPr>
              <a:t>played a significant role in the development of concepts influencing flipped teaching through the development of an instructional strategy he </a:t>
            </a:r>
            <a:r>
              <a:rPr lang="en-US" sz="2000" b="0" i="0">
                <a:solidFill>
                  <a:srgbClr val="202122"/>
                </a:solidFill>
                <a:effectLst/>
              </a:rPr>
              <a:t>called ￼peer insturction.</a:t>
            </a:r>
          </a:p>
          <a:p>
            <a:r>
              <a:rPr lang="en-US" sz="2000" b="0" i="0">
                <a:solidFill>
                  <a:schemeClr val="accent5"/>
                </a:solidFill>
                <a:effectLst/>
              </a:rPr>
              <a:t>John Bergamnan</a:t>
            </a:r>
            <a:r>
              <a:rPr lang="en-US" sz="2000" b="0" i="0">
                <a:solidFill>
                  <a:srgbClr val="202122"/>
                </a:solidFill>
                <a:effectLst/>
              </a:rPr>
              <a:t> is also one of the pioneer of flipped learning.</a:t>
            </a:r>
            <a:endParaRPr lang="en-US" sz="2000"/>
          </a:p>
        </p:txBody>
      </p:sp>
      <p:pic>
        <p:nvPicPr>
          <p:cNvPr id="7" name="Picture 7">
            <a:extLst>
              <a:ext uri="{FF2B5EF4-FFF2-40B4-BE49-F238E27FC236}">
                <a16:creationId xmlns:a16="http://schemas.microsoft.com/office/drawing/2014/main" id="{257027ED-6CCE-EE46-8397-38F75FBE763E}"/>
              </a:ext>
            </a:extLst>
          </p:cNvPr>
          <p:cNvPicPr>
            <a:picLocks noChangeAspect="1"/>
          </p:cNvPicPr>
          <p:nvPr/>
        </p:nvPicPr>
        <p:blipFill>
          <a:blip r:embed="rId2"/>
          <a:stretch>
            <a:fillRect/>
          </a:stretch>
        </p:blipFill>
        <p:spPr>
          <a:xfrm>
            <a:off x="315520" y="3569583"/>
            <a:ext cx="3547453" cy="3118717"/>
          </a:xfrm>
          <a:prstGeom prst="rect">
            <a:avLst/>
          </a:prstGeom>
        </p:spPr>
      </p:pic>
      <p:pic>
        <p:nvPicPr>
          <p:cNvPr id="8" name="Picture 6">
            <a:extLst>
              <a:ext uri="{FF2B5EF4-FFF2-40B4-BE49-F238E27FC236}">
                <a16:creationId xmlns:a16="http://schemas.microsoft.com/office/drawing/2014/main" id="{318577D2-1DF1-EE41-8454-6A46B23C7F1D}"/>
              </a:ext>
            </a:extLst>
          </p:cNvPr>
          <p:cNvPicPr>
            <a:picLocks noChangeAspect="1"/>
          </p:cNvPicPr>
          <p:nvPr/>
        </p:nvPicPr>
        <p:blipFill>
          <a:blip r:embed="rId3"/>
          <a:stretch>
            <a:fillRect/>
          </a:stretch>
        </p:blipFill>
        <p:spPr>
          <a:xfrm>
            <a:off x="4171758" y="3569583"/>
            <a:ext cx="3547454" cy="3118717"/>
          </a:xfrm>
          <a:prstGeom prst="rect">
            <a:avLst/>
          </a:prstGeom>
        </p:spPr>
      </p:pic>
      <p:pic>
        <p:nvPicPr>
          <p:cNvPr id="9" name="Picture 9">
            <a:extLst>
              <a:ext uri="{FF2B5EF4-FFF2-40B4-BE49-F238E27FC236}">
                <a16:creationId xmlns:a16="http://schemas.microsoft.com/office/drawing/2014/main" id="{1551382E-1BEE-754E-BFD2-E3DFDDB90BD9}"/>
              </a:ext>
            </a:extLst>
          </p:cNvPr>
          <p:cNvPicPr>
            <a:picLocks noChangeAspect="1"/>
          </p:cNvPicPr>
          <p:nvPr/>
        </p:nvPicPr>
        <p:blipFill>
          <a:blip r:embed="rId4"/>
          <a:stretch>
            <a:fillRect/>
          </a:stretch>
        </p:blipFill>
        <p:spPr>
          <a:xfrm>
            <a:off x="8027998" y="3569582"/>
            <a:ext cx="3243084" cy="3118717"/>
          </a:xfrm>
          <a:prstGeom prst="rect">
            <a:avLst/>
          </a:prstGeom>
        </p:spPr>
      </p:pic>
    </p:spTree>
    <p:extLst>
      <p:ext uri="{BB962C8B-B14F-4D97-AF65-F5344CB8AC3E}">
        <p14:creationId xmlns:p14="http://schemas.microsoft.com/office/powerpoint/2010/main" val="3955203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37E24-EF50-6C49-B64A-356D0B9499D2}"/>
              </a:ext>
            </a:extLst>
          </p:cNvPr>
          <p:cNvSpPr>
            <a:spLocks noGrp="1"/>
          </p:cNvSpPr>
          <p:nvPr>
            <p:ph type="title"/>
          </p:nvPr>
        </p:nvSpPr>
        <p:spPr/>
        <p:txBody>
          <a:bodyPr>
            <a:normAutofit fontScale="90000"/>
          </a:bodyPr>
          <a:lstStyle/>
          <a:p>
            <a:r>
              <a:rPr lang="en-US" i="1">
                <a:solidFill>
                  <a:srgbClr val="00B0F0"/>
                </a:solidFill>
                <a:latin typeface="Bodoni MT Black" panose="02070A03080606020203" pitchFamily="18" charset="0"/>
              </a:rPr>
              <a:t>Flipped learning is a new concept in the education dictionary in india:-</a:t>
            </a:r>
            <a:br>
              <a:rPr lang="en-US" i="1">
                <a:solidFill>
                  <a:srgbClr val="00B0F0"/>
                </a:solidFill>
                <a:latin typeface="Bodoni MT Black" panose="02070A03080606020203" pitchFamily="18" charset="0"/>
              </a:rPr>
            </a:br>
            <a:endParaRPr lang="en-US" i="1">
              <a:solidFill>
                <a:srgbClr val="00B0F0"/>
              </a:solidFill>
              <a:latin typeface="Bodoni MT Black" panose="02070A03080606020203" pitchFamily="18" charset="0"/>
            </a:endParaRPr>
          </a:p>
        </p:txBody>
      </p:sp>
      <p:sp>
        <p:nvSpPr>
          <p:cNvPr id="3" name="Content Placeholder 2">
            <a:extLst>
              <a:ext uri="{FF2B5EF4-FFF2-40B4-BE49-F238E27FC236}">
                <a16:creationId xmlns:a16="http://schemas.microsoft.com/office/drawing/2014/main" id="{6AAFD5FF-895F-C44B-BFDF-344D27179605}"/>
              </a:ext>
            </a:extLst>
          </p:cNvPr>
          <p:cNvSpPr>
            <a:spLocks noGrp="1"/>
          </p:cNvSpPr>
          <p:nvPr>
            <p:ph idx="1"/>
          </p:nvPr>
        </p:nvSpPr>
        <p:spPr/>
        <p:txBody>
          <a:bodyPr>
            <a:normAutofit/>
          </a:bodyPr>
          <a:lstStyle/>
          <a:p>
            <a:r>
              <a:rPr lang="en-US" sz="2400" b="0" i="0">
                <a:solidFill>
                  <a:srgbClr val="111111"/>
                </a:solidFill>
                <a:effectLst/>
              </a:rPr>
              <a:t>W</a:t>
            </a:r>
            <a:r>
              <a:rPr lang="en-GB" sz="2400" b="0" i="0">
                <a:solidFill>
                  <a:srgbClr val="111111"/>
                </a:solidFill>
                <a:effectLst/>
              </a:rPr>
              <a:t>ith the launch of Operation Digital Blackboard on February 20, 2019, by HRD Minister Prakash Javadekar, a new word entered in the education dictionary -- 'flipped learning'. The concept is very innovative and futuristic. </a:t>
            </a:r>
            <a:r>
              <a:rPr lang="en-GB" sz="2400" b="1" i="0">
                <a:solidFill>
                  <a:srgbClr val="111111"/>
                </a:solidFill>
                <a:effectLst/>
              </a:rPr>
              <a:t>Flipped learning is a concept wherein students focus on shorter duration video lectures and other content before entering the traditional classroom arena. </a:t>
            </a:r>
            <a:r>
              <a:rPr lang="en-GB" sz="2400" b="0" i="0">
                <a:solidFill>
                  <a:srgbClr val="111111"/>
                </a:solidFill>
                <a:effectLst/>
              </a:rPr>
              <a:t>When they enter the classrooms with the prior knowledge of the concept, the learning becomes more of an interaction and collaborative process</a:t>
            </a:r>
            <a:endParaRPr lang="en-US" sz="2400"/>
          </a:p>
        </p:txBody>
      </p:sp>
    </p:spTree>
    <p:extLst>
      <p:ext uri="{BB962C8B-B14F-4D97-AF65-F5344CB8AC3E}">
        <p14:creationId xmlns:p14="http://schemas.microsoft.com/office/powerpoint/2010/main" val="1946356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9317B-572D-564C-B5DB-332A4E61D4B2}"/>
              </a:ext>
            </a:extLst>
          </p:cNvPr>
          <p:cNvSpPr>
            <a:spLocks noGrp="1"/>
          </p:cNvSpPr>
          <p:nvPr>
            <p:ph type="title"/>
          </p:nvPr>
        </p:nvSpPr>
        <p:spPr>
          <a:xfrm>
            <a:off x="506189" y="0"/>
            <a:ext cx="8596668" cy="647904"/>
          </a:xfrm>
        </p:spPr>
        <p:txBody>
          <a:bodyPr>
            <a:noAutofit/>
          </a:bodyPr>
          <a:lstStyle/>
          <a:p>
            <a:r>
              <a:rPr lang="en-US" sz="4400" b="1">
                <a:solidFill>
                  <a:srgbClr val="00B0F0"/>
                </a:solidFill>
              </a:rPr>
              <a:t>Why flipped classroom???</a:t>
            </a:r>
          </a:p>
        </p:txBody>
      </p:sp>
      <p:pic>
        <p:nvPicPr>
          <p:cNvPr id="3" name="Picture 4">
            <a:extLst>
              <a:ext uri="{FF2B5EF4-FFF2-40B4-BE49-F238E27FC236}">
                <a16:creationId xmlns:a16="http://schemas.microsoft.com/office/drawing/2014/main" id="{70808415-0F3B-9041-8345-1C0DD0E410AD}"/>
              </a:ext>
            </a:extLst>
          </p:cNvPr>
          <p:cNvPicPr>
            <a:picLocks noChangeAspect="1"/>
          </p:cNvPicPr>
          <p:nvPr/>
        </p:nvPicPr>
        <p:blipFill>
          <a:blip r:embed="rId2"/>
          <a:stretch>
            <a:fillRect/>
          </a:stretch>
        </p:blipFill>
        <p:spPr>
          <a:xfrm>
            <a:off x="183370" y="770150"/>
            <a:ext cx="9666013" cy="5977829"/>
          </a:xfrm>
          <a:prstGeom prst="rect">
            <a:avLst/>
          </a:prstGeom>
        </p:spPr>
      </p:pic>
    </p:spTree>
    <p:extLst>
      <p:ext uri="{BB962C8B-B14F-4D97-AF65-F5344CB8AC3E}">
        <p14:creationId xmlns:p14="http://schemas.microsoft.com/office/powerpoint/2010/main" val="1502752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22F3313-F62B-A84B-B988-29D186DCE7EE}"/>
              </a:ext>
            </a:extLst>
          </p:cNvPr>
          <p:cNvSpPr txBox="1"/>
          <p:nvPr/>
        </p:nvSpPr>
        <p:spPr>
          <a:xfrm>
            <a:off x="5185675" y="2514600"/>
            <a:ext cx="1828800" cy="1828800"/>
          </a:xfrm>
          <a:prstGeom prst="rect">
            <a:avLst/>
          </a:prstGeom>
          <a:noFill/>
        </p:spPr>
        <p:txBody>
          <a:bodyPr wrap="square" rtlCol="0">
            <a:spAutoFit/>
          </a:bodyPr>
          <a:lstStyle/>
          <a:p>
            <a:pPr algn="l"/>
            <a:endParaRPr lang="en-US"/>
          </a:p>
        </p:txBody>
      </p:sp>
      <p:pic>
        <p:nvPicPr>
          <p:cNvPr id="9" name="Picture 9">
            <a:extLst>
              <a:ext uri="{FF2B5EF4-FFF2-40B4-BE49-F238E27FC236}">
                <a16:creationId xmlns:a16="http://schemas.microsoft.com/office/drawing/2014/main" id="{8902F9D0-02FA-F949-B13D-F2E82D229421}"/>
              </a:ext>
            </a:extLst>
          </p:cNvPr>
          <p:cNvPicPr>
            <a:picLocks noChangeAspect="1"/>
          </p:cNvPicPr>
          <p:nvPr/>
        </p:nvPicPr>
        <p:blipFill rotWithShape="1">
          <a:blip r:embed="rId2"/>
          <a:srcRect b="29183"/>
          <a:stretch/>
        </p:blipFill>
        <p:spPr>
          <a:xfrm>
            <a:off x="232267" y="770150"/>
            <a:ext cx="9449615" cy="5977830"/>
          </a:xfrm>
          <a:prstGeom prst="rect">
            <a:avLst/>
          </a:prstGeom>
        </p:spPr>
      </p:pic>
      <p:sp>
        <p:nvSpPr>
          <p:cNvPr id="10" name="TextBox 9">
            <a:extLst>
              <a:ext uri="{FF2B5EF4-FFF2-40B4-BE49-F238E27FC236}">
                <a16:creationId xmlns:a16="http://schemas.microsoft.com/office/drawing/2014/main" id="{057E6A42-EA4B-A445-BBC1-512FCCA8A421}"/>
              </a:ext>
            </a:extLst>
          </p:cNvPr>
          <p:cNvSpPr txBox="1"/>
          <p:nvPr/>
        </p:nvSpPr>
        <p:spPr>
          <a:xfrm>
            <a:off x="5185675" y="2514600"/>
            <a:ext cx="1828800" cy="1828800"/>
          </a:xfrm>
          <a:prstGeom prst="rect">
            <a:avLst/>
          </a:prstGeom>
          <a:noFill/>
        </p:spPr>
        <p:txBody>
          <a:bodyPr wrap="square" rtlCol="0">
            <a:spAutoFit/>
          </a:bodyPr>
          <a:lstStyle/>
          <a:p>
            <a:pPr algn="l"/>
            <a:endParaRPr lang="en-US"/>
          </a:p>
        </p:txBody>
      </p:sp>
      <p:sp>
        <p:nvSpPr>
          <p:cNvPr id="11" name="TextBox 10">
            <a:extLst>
              <a:ext uri="{FF2B5EF4-FFF2-40B4-BE49-F238E27FC236}">
                <a16:creationId xmlns:a16="http://schemas.microsoft.com/office/drawing/2014/main" id="{5F9F1773-2B9B-7A4D-9E09-02FEDC6F7CC4}"/>
              </a:ext>
            </a:extLst>
          </p:cNvPr>
          <p:cNvSpPr txBox="1"/>
          <p:nvPr/>
        </p:nvSpPr>
        <p:spPr>
          <a:xfrm rot="10800000" flipH="1" flipV="1">
            <a:off x="3541466" y="1003"/>
            <a:ext cx="3288418" cy="954107"/>
          </a:xfrm>
          <a:prstGeom prst="rect">
            <a:avLst/>
          </a:prstGeom>
          <a:noFill/>
        </p:spPr>
        <p:txBody>
          <a:bodyPr wrap="square" rtlCol="0">
            <a:spAutoFit/>
          </a:bodyPr>
          <a:lstStyle/>
          <a:p>
            <a:pPr algn="l"/>
            <a:r>
              <a:rPr lang="en-US" sz="2800" i="1">
                <a:latin typeface="Arial Black" panose="020B0604020202020204" pitchFamily="34" charset="0"/>
                <a:ea typeface="Aldhabi" panose="02000000000000000000" pitchFamily="2" charset="0"/>
                <a:cs typeface="Arial Black" panose="020B0604020202020204" pitchFamily="34" charset="0"/>
              </a:rPr>
              <a:t>Traditional classrooom</a:t>
            </a:r>
          </a:p>
        </p:txBody>
      </p:sp>
      <p:sp>
        <p:nvSpPr>
          <p:cNvPr id="12" name="TextBox 11">
            <a:extLst>
              <a:ext uri="{FF2B5EF4-FFF2-40B4-BE49-F238E27FC236}">
                <a16:creationId xmlns:a16="http://schemas.microsoft.com/office/drawing/2014/main" id="{BDCE1DFE-3AC1-7B42-8A51-A25AD690F9DC}"/>
              </a:ext>
            </a:extLst>
          </p:cNvPr>
          <p:cNvSpPr txBox="1"/>
          <p:nvPr/>
        </p:nvSpPr>
        <p:spPr>
          <a:xfrm rot="10800000" flipV="1">
            <a:off x="6723529" y="-91331"/>
            <a:ext cx="2799433" cy="1384995"/>
          </a:xfrm>
          <a:prstGeom prst="rect">
            <a:avLst/>
          </a:prstGeom>
          <a:noFill/>
        </p:spPr>
        <p:txBody>
          <a:bodyPr wrap="square" rtlCol="0">
            <a:spAutoFit/>
          </a:bodyPr>
          <a:lstStyle/>
          <a:p>
            <a:pPr algn="l"/>
            <a:r>
              <a:rPr lang="en-US" sz="2800" i="1">
                <a:latin typeface="Arial Black" panose="020B0604020202020204" pitchFamily="34" charset="0"/>
                <a:cs typeface="Arial Black" panose="020B0604020202020204" pitchFamily="34" charset="0"/>
              </a:rPr>
              <a:t>Flipped classroom</a:t>
            </a:r>
          </a:p>
          <a:p>
            <a:pPr algn="l"/>
            <a:endParaRPr lang="en-US" sz="2800" i="1">
              <a:latin typeface="Arial Black" panose="020B0604020202020204" pitchFamily="34" charset="0"/>
              <a:cs typeface="Arial Black" panose="020B0604020202020204" pitchFamily="34" charset="0"/>
            </a:endParaRPr>
          </a:p>
        </p:txBody>
      </p:sp>
    </p:spTree>
    <p:extLst>
      <p:ext uri="{BB962C8B-B14F-4D97-AF65-F5344CB8AC3E}">
        <p14:creationId xmlns:p14="http://schemas.microsoft.com/office/powerpoint/2010/main" val="78696156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21</Slides>
  <Notes>0</Notes>
  <HiddenSlides>0</HiddenSlide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Facet</vt:lpstr>
      <vt:lpstr>Flipped classroom:- A step towards constructivism</vt:lpstr>
      <vt:lpstr>PowerPoint Presentation</vt:lpstr>
      <vt:lpstr>Where it started…..?? </vt:lpstr>
      <vt:lpstr>What is a flipped classroom???</vt:lpstr>
      <vt:lpstr>PowerPoint Presentation</vt:lpstr>
      <vt:lpstr>History of Flipped classroom</vt:lpstr>
      <vt:lpstr>Flipped learning is a new concept in the education dictionary in india:- </vt:lpstr>
      <vt:lpstr>Why flipped classroom???</vt:lpstr>
      <vt:lpstr>PowerPoint Presentation</vt:lpstr>
      <vt:lpstr>PowerPoint Presentation</vt:lpstr>
      <vt:lpstr> </vt:lpstr>
      <vt:lpstr>PowerPoint Presentation</vt:lpstr>
      <vt:lpstr>Just a comparison….</vt:lpstr>
      <vt:lpstr>Who it is good for??</vt:lpstr>
      <vt:lpstr>How students get benefitted from flipped classroom???</vt:lpstr>
      <vt:lpstr>Student benefit and goals…..</vt:lpstr>
      <vt:lpstr>Advantages of flipped classroom:- </vt:lpstr>
      <vt:lpstr>Disadvantages of flipped classroom:- </vt:lpstr>
      <vt:lpstr>Final thought on flip:- </vt:lpstr>
      <vt:lpstr>PowerPoint Presentation</vt:lpstr>
      <vt:lpstr>Thank you all for your kind attention…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Flipped learning-A step towards constructivism</dc:title>
  <dc:creator>rasuraseswari1996@gmail.com</dc:creator>
  <cp:lastModifiedBy>rasuraseswari1996@gmail.com</cp:lastModifiedBy>
  <cp:revision>35</cp:revision>
  <dcterms:created xsi:type="dcterms:W3CDTF">2020-06-23T12:31:08Z</dcterms:created>
  <dcterms:modified xsi:type="dcterms:W3CDTF">2020-07-01T07:26:00Z</dcterms:modified>
</cp:coreProperties>
</file>