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sldIdLst>
    <p:sldId id="256" r:id="rId2"/>
    <p:sldId id="257" r:id="rId3"/>
    <p:sldId id="258" r:id="rId4"/>
    <p:sldId id="260" r:id="rId5"/>
    <p:sldId id="285" r:id="rId6"/>
    <p:sldId id="277" r:id="rId7"/>
    <p:sldId id="286" r:id="rId8"/>
    <p:sldId id="278" r:id="rId9"/>
    <p:sldId id="287" r:id="rId10"/>
    <p:sldId id="284" r:id="rId11"/>
    <p:sldId id="288" r:id="rId12"/>
    <p:sldId id="279" r:id="rId13"/>
    <p:sldId id="289" r:id="rId14"/>
    <p:sldId id="283" r:id="rId15"/>
    <p:sldId id="290" r:id="rId16"/>
    <p:sldId id="291" r:id="rId17"/>
    <p:sldId id="299" r:id="rId18"/>
    <p:sldId id="292" r:id="rId19"/>
    <p:sldId id="282" r:id="rId20"/>
    <p:sldId id="293" r:id="rId21"/>
    <p:sldId id="300" r:id="rId22"/>
    <p:sldId id="280" r:id="rId23"/>
    <p:sldId id="294" r:id="rId24"/>
    <p:sldId id="295" r:id="rId25"/>
    <p:sldId id="281" r:id="rId26"/>
    <p:sldId id="296" r:id="rId27"/>
    <p:sldId id="297" r:id="rId28"/>
    <p:sldId id="298" r:id="rId29"/>
    <p:sldId id="276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nknown 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heme" Target="theme/them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06T08:45:54.354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26695-5E3B-4769-B3C0-CA676456DFC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9FBC693-C2C0-4CC5-9D84-F2C0829664CC}">
      <dgm:prSet phldrT="[Text]"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1. Even when you are doing it right, you might still be wrong. </a:t>
          </a:r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791253-DC15-430F-97C7-C5F1B69D5EC4}" type="parTrans" cxnId="{E415BFFE-E391-4617-828F-E9BD56F1DAEC}">
      <dgm:prSet/>
      <dgm:spPr/>
      <dgm:t>
        <a:bodyPr/>
        <a:lstStyle/>
        <a:p>
          <a:endParaRPr lang="en-IN"/>
        </a:p>
      </dgm:t>
    </dgm:pt>
    <dgm:pt modelId="{307593FB-EF11-4C61-90BA-46287C9CC2C3}" type="sibTrans" cxnId="{E415BFFE-E391-4617-828F-E9BD56F1DAEC}">
      <dgm:prSet/>
      <dgm:spPr/>
      <dgm:t>
        <a:bodyPr/>
        <a:lstStyle/>
        <a:p>
          <a:endParaRPr lang="en-IN"/>
        </a:p>
      </dgm:t>
    </dgm:pt>
    <dgm:pt modelId="{12AEA918-5DBE-480C-B5EE-54540C199E96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2. Maths build on itself. </a:t>
          </a:r>
        </a:p>
      </dgm:t>
    </dgm:pt>
    <dgm:pt modelId="{88039221-CEAF-4136-97C1-F50F8908CD13}" type="parTrans" cxnId="{F1A5B737-015A-41B6-96CE-DFAC0CC20D37}">
      <dgm:prSet/>
      <dgm:spPr/>
      <dgm:t>
        <a:bodyPr/>
        <a:lstStyle/>
        <a:p>
          <a:endParaRPr lang="en-IN"/>
        </a:p>
      </dgm:t>
    </dgm:pt>
    <dgm:pt modelId="{52F9F65A-BD8E-489C-9F33-313C805D75E6}" type="sibTrans" cxnId="{F1A5B737-015A-41B6-96CE-DFAC0CC20D37}">
      <dgm:prSet/>
      <dgm:spPr/>
      <dgm:t>
        <a:bodyPr/>
        <a:lstStyle/>
        <a:p>
          <a:endParaRPr lang="en-IN"/>
        </a:p>
      </dgm:t>
    </dgm:pt>
    <dgm:pt modelId="{358142BB-4197-4EF1-BF05-490ACA3E2DD1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3. Understanding the method but not the reason leads to forgetting. </a:t>
          </a:r>
        </a:p>
      </dgm:t>
    </dgm:pt>
    <dgm:pt modelId="{7EE5B483-814F-47EC-88E2-52607270395A}" type="parTrans" cxnId="{122DE598-672F-478E-AD07-C5B5193CB997}">
      <dgm:prSet/>
      <dgm:spPr/>
      <dgm:t>
        <a:bodyPr/>
        <a:lstStyle/>
        <a:p>
          <a:endParaRPr lang="en-IN"/>
        </a:p>
      </dgm:t>
    </dgm:pt>
    <dgm:pt modelId="{8462D842-345E-4AB4-8625-B9BE698F7875}" type="sibTrans" cxnId="{122DE598-672F-478E-AD07-C5B5193CB997}">
      <dgm:prSet/>
      <dgm:spPr/>
      <dgm:t>
        <a:bodyPr/>
        <a:lstStyle/>
        <a:p>
          <a:endParaRPr lang="en-IN"/>
        </a:p>
      </dgm:t>
    </dgm:pt>
    <dgm:pt modelId="{8149CD9C-7355-4553-A1E5-EEDA4394DCAC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4. Lack of practice. </a:t>
          </a:r>
        </a:p>
      </dgm:t>
    </dgm:pt>
    <dgm:pt modelId="{22DE14A6-C817-43D8-828D-158EA2389C32}" type="parTrans" cxnId="{47FB873C-DB54-4761-90F8-89655760A93E}">
      <dgm:prSet/>
      <dgm:spPr/>
      <dgm:t>
        <a:bodyPr/>
        <a:lstStyle/>
        <a:p>
          <a:endParaRPr lang="en-IN"/>
        </a:p>
      </dgm:t>
    </dgm:pt>
    <dgm:pt modelId="{F6BED647-69B8-4D6D-BF02-8638A34CD92D}" type="sibTrans" cxnId="{47FB873C-DB54-4761-90F8-89655760A93E}">
      <dgm:prSet/>
      <dgm:spPr/>
      <dgm:t>
        <a:bodyPr/>
        <a:lstStyle/>
        <a:p>
          <a:endParaRPr lang="en-IN"/>
        </a:p>
      </dgm:t>
    </dgm:pt>
    <dgm:pt modelId="{25C4D070-1B35-40ED-9A5D-2DE79B97B8FD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5. Somebody told you that “Maths is DIFFICULT” and you believe it. </a:t>
          </a:r>
        </a:p>
      </dgm:t>
    </dgm:pt>
    <dgm:pt modelId="{AABFFF82-175B-4803-811A-B279CAABC7AA}" type="parTrans" cxnId="{AE5F845D-3AD3-42F9-9A8A-5EC4E0B72B7B}">
      <dgm:prSet/>
      <dgm:spPr/>
      <dgm:t>
        <a:bodyPr/>
        <a:lstStyle/>
        <a:p>
          <a:endParaRPr lang="en-IN"/>
        </a:p>
      </dgm:t>
    </dgm:pt>
    <dgm:pt modelId="{CCA7B391-7B33-4FFB-B68D-8F5D630ADB73}" type="sibTrans" cxnId="{AE5F845D-3AD3-42F9-9A8A-5EC4E0B72B7B}">
      <dgm:prSet/>
      <dgm:spPr/>
      <dgm:t>
        <a:bodyPr/>
        <a:lstStyle/>
        <a:p>
          <a:endParaRPr lang="en-IN"/>
        </a:p>
      </dgm:t>
    </dgm:pt>
    <dgm:pt modelId="{FB0D37A6-E6B1-4680-A530-8EED570D7B4E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6. You are not a good reader i.e. you are not a critical reader. </a:t>
          </a:r>
        </a:p>
      </dgm:t>
    </dgm:pt>
    <dgm:pt modelId="{E3138DBE-D23B-4DB1-B808-CABBA41694CD}" type="parTrans" cxnId="{1FFA09C7-B349-4F54-ABD9-6190457A72A2}">
      <dgm:prSet/>
      <dgm:spPr/>
      <dgm:t>
        <a:bodyPr/>
        <a:lstStyle/>
        <a:p>
          <a:endParaRPr lang="en-IN"/>
        </a:p>
      </dgm:t>
    </dgm:pt>
    <dgm:pt modelId="{CD6D269A-B41C-4A2C-A5FB-FF5BA7879AC5}" type="sibTrans" cxnId="{1FFA09C7-B349-4F54-ABD9-6190457A72A2}">
      <dgm:prSet/>
      <dgm:spPr/>
      <dgm:t>
        <a:bodyPr/>
        <a:lstStyle/>
        <a:p>
          <a:endParaRPr lang="en-IN"/>
        </a:p>
      </dgm:t>
    </dgm:pt>
    <dgm:pt modelId="{DF36B823-F252-4BD3-A0C9-C6775061B111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7. Many concepts are abstract. </a:t>
          </a:r>
        </a:p>
      </dgm:t>
    </dgm:pt>
    <dgm:pt modelId="{5BEC2A63-8303-473B-8EA2-2735237F466E}" type="parTrans" cxnId="{6A42C4DA-342D-4653-86A3-6537042EBA10}">
      <dgm:prSet/>
      <dgm:spPr/>
      <dgm:t>
        <a:bodyPr/>
        <a:lstStyle/>
        <a:p>
          <a:endParaRPr lang="en-IN"/>
        </a:p>
      </dgm:t>
    </dgm:pt>
    <dgm:pt modelId="{1C4E9076-4FB2-4D7B-9163-84AF852EEEFC}" type="sibTrans" cxnId="{6A42C4DA-342D-4653-86A3-6537042EBA10}">
      <dgm:prSet/>
      <dgm:spPr/>
      <dgm:t>
        <a:bodyPr/>
        <a:lstStyle/>
        <a:p>
          <a:endParaRPr lang="en-IN"/>
        </a:p>
      </dgm:t>
    </dgm:pt>
    <dgm:pt modelId="{8A5303C3-D1DE-490A-A8D2-3FE549653F0E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8. You do not like Maths instead you like music, drawing, etc.</a:t>
          </a:r>
        </a:p>
      </dgm:t>
    </dgm:pt>
    <dgm:pt modelId="{B8F23933-5227-415D-A0C6-F6B27DE2E224}" type="parTrans" cxnId="{83EB4E6C-3621-4377-B634-FFC4707983F8}">
      <dgm:prSet/>
      <dgm:spPr/>
      <dgm:t>
        <a:bodyPr/>
        <a:lstStyle/>
        <a:p>
          <a:endParaRPr lang="en-IN"/>
        </a:p>
      </dgm:t>
    </dgm:pt>
    <dgm:pt modelId="{7F601CCD-A2C6-4509-8B52-9E6BD23B7421}" type="sibTrans" cxnId="{83EB4E6C-3621-4377-B634-FFC4707983F8}">
      <dgm:prSet/>
      <dgm:spPr/>
      <dgm:t>
        <a:bodyPr/>
        <a:lstStyle/>
        <a:p>
          <a:endParaRPr lang="en-IN"/>
        </a:p>
      </dgm:t>
    </dgm:pt>
    <dgm:pt modelId="{CC250A92-2D1B-449B-8479-85EA065C2DD5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9. You do not get some extra help from teacher, parents or friends. </a:t>
          </a:r>
        </a:p>
      </dgm:t>
    </dgm:pt>
    <dgm:pt modelId="{E9D66982-1DF3-4B25-851E-509041A29887}" type="parTrans" cxnId="{0778FF1A-9521-43B0-8D06-D4B444EBA586}">
      <dgm:prSet/>
      <dgm:spPr/>
      <dgm:t>
        <a:bodyPr/>
        <a:lstStyle/>
        <a:p>
          <a:endParaRPr lang="en-IN"/>
        </a:p>
      </dgm:t>
    </dgm:pt>
    <dgm:pt modelId="{8C945533-8393-4F9F-A4F3-833179D642AE}" type="sibTrans" cxnId="{0778FF1A-9521-43B0-8D06-D4B444EBA586}">
      <dgm:prSet/>
      <dgm:spPr/>
      <dgm:t>
        <a:bodyPr/>
        <a:lstStyle/>
        <a:p>
          <a:endParaRPr lang="en-IN"/>
        </a:p>
      </dgm:t>
    </dgm:pt>
    <dgm:pt modelId="{1B6763EC-8917-49F3-A2AF-86B9C3657803}">
      <dgm:prSet custT="1"/>
      <dgm:spPr/>
      <dgm:t>
        <a:bodyPr/>
        <a:lstStyle/>
        <a:p>
          <a:r>
            <a:rPr lang="en-GB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10. You believe that you can just learn a concept and then forget. Actually Maths is cumulative.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159E4-A718-4BEE-8A26-6F01315B35B4}" type="parTrans" cxnId="{9425702E-3A52-44D9-96CB-578B03E242A9}">
      <dgm:prSet/>
      <dgm:spPr/>
      <dgm:t>
        <a:bodyPr/>
        <a:lstStyle/>
        <a:p>
          <a:endParaRPr lang="en-IN"/>
        </a:p>
      </dgm:t>
    </dgm:pt>
    <dgm:pt modelId="{2FA250C8-4BDA-48A8-B4D8-60A46D7EA44F}" type="sibTrans" cxnId="{9425702E-3A52-44D9-96CB-578B03E242A9}">
      <dgm:prSet/>
      <dgm:spPr/>
      <dgm:t>
        <a:bodyPr/>
        <a:lstStyle/>
        <a:p>
          <a:endParaRPr lang="en-IN"/>
        </a:p>
      </dgm:t>
    </dgm:pt>
    <dgm:pt modelId="{C2B55294-D2DF-4542-80FB-AA3EF364BD2C}" type="pres">
      <dgm:prSet presAssocID="{D6626695-5E3B-4769-B3C0-CA676456DFCB}" presName="linear" presStyleCnt="0">
        <dgm:presLayoutVars>
          <dgm:animLvl val="lvl"/>
          <dgm:resizeHandles val="exact"/>
        </dgm:presLayoutVars>
      </dgm:prSet>
      <dgm:spPr/>
    </dgm:pt>
    <dgm:pt modelId="{42958B25-77DF-426A-8CF5-A8D54395D0FF}" type="pres">
      <dgm:prSet presAssocID="{29FBC693-C2C0-4CC5-9D84-F2C0829664CC}" presName="parentText" presStyleLbl="node1" presStyleIdx="0" presStyleCnt="10" custLinFactNeighborY="-99082">
        <dgm:presLayoutVars>
          <dgm:chMax val="0"/>
          <dgm:bulletEnabled val="1"/>
        </dgm:presLayoutVars>
      </dgm:prSet>
      <dgm:spPr/>
    </dgm:pt>
    <dgm:pt modelId="{06FEEA16-1BF4-4C34-AB42-380A6F51AB13}" type="pres">
      <dgm:prSet presAssocID="{307593FB-EF11-4C61-90BA-46287C9CC2C3}" presName="spacer" presStyleCnt="0"/>
      <dgm:spPr/>
    </dgm:pt>
    <dgm:pt modelId="{0E0F7D07-60E3-47DE-9812-C7B76C0DFDBD}" type="pres">
      <dgm:prSet presAssocID="{12AEA918-5DBE-480C-B5EE-54540C199E96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8802DB11-26AD-408A-BA35-79BE6D942A56}" type="pres">
      <dgm:prSet presAssocID="{52F9F65A-BD8E-489C-9F33-313C805D75E6}" presName="spacer" presStyleCnt="0"/>
      <dgm:spPr/>
    </dgm:pt>
    <dgm:pt modelId="{8453EBC1-AFA8-4DF0-827D-7C2C29AF10C1}" type="pres">
      <dgm:prSet presAssocID="{358142BB-4197-4EF1-BF05-490ACA3E2DD1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8FC57D38-755E-4E48-BA90-A68AC2FA9E1F}" type="pres">
      <dgm:prSet presAssocID="{8462D842-345E-4AB4-8625-B9BE698F7875}" presName="spacer" presStyleCnt="0"/>
      <dgm:spPr/>
    </dgm:pt>
    <dgm:pt modelId="{9236B49E-D5CE-479A-8126-BFB6B297BE4E}" type="pres">
      <dgm:prSet presAssocID="{8149CD9C-7355-4553-A1E5-EEDA4394DCAC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B442520F-3799-485F-995C-84E94F242C1C}" type="pres">
      <dgm:prSet presAssocID="{F6BED647-69B8-4D6D-BF02-8638A34CD92D}" presName="spacer" presStyleCnt="0"/>
      <dgm:spPr/>
    </dgm:pt>
    <dgm:pt modelId="{F311D38B-E632-4296-9ADA-6D46521EABC8}" type="pres">
      <dgm:prSet presAssocID="{25C4D070-1B35-40ED-9A5D-2DE79B97B8FD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F9716971-5700-484D-A31B-DC3C7A908F7D}" type="pres">
      <dgm:prSet presAssocID="{CCA7B391-7B33-4FFB-B68D-8F5D630ADB73}" presName="spacer" presStyleCnt="0"/>
      <dgm:spPr/>
    </dgm:pt>
    <dgm:pt modelId="{8C634E17-DAF8-4439-9D34-378A18A93775}" type="pres">
      <dgm:prSet presAssocID="{FB0D37A6-E6B1-4680-A530-8EED570D7B4E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893ABF15-1972-4B48-B24F-7D86B7A4AB76}" type="pres">
      <dgm:prSet presAssocID="{CD6D269A-B41C-4A2C-A5FB-FF5BA7879AC5}" presName="spacer" presStyleCnt="0"/>
      <dgm:spPr/>
    </dgm:pt>
    <dgm:pt modelId="{66ED70C6-A36B-4F25-A12F-4B28FCBC7F75}" type="pres">
      <dgm:prSet presAssocID="{DF36B823-F252-4BD3-A0C9-C6775061B111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A961C51-9CD9-489A-8A84-80492914F442}" type="pres">
      <dgm:prSet presAssocID="{1C4E9076-4FB2-4D7B-9163-84AF852EEEFC}" presName="spacer" presStyleCnt="0"/>
      <dgm:spPr/>
    </dgm:pt>
    <dgm:pt modelId="{A2A4B78C-9F04-43DC-9B97-7C7F1015A452}" type="pres">
      <dgm:prSet presAssocID="{8A5303C3-D1DE-490A-A8D2-3FE549653F0E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05480D95-21F3-4C20-842B-6E6A2987DEC5}" type="pres">
      <dgm:prSet presAssocID="{7F601CCD-A2C6-4509-8B52-9E6BD23B7421}" presName="spacer" presStyleCnt="0"/>
      <dgm:spPr/>
    </dgm:pt>
    <dgm:pt modelId="{D59F7DF5-CC22-4B59-A448-327773D76908}" type="pres">
      <dgm:prSet presAssocID="{CC250A92-2D1B-449B-8479-85EA065C2DD5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CB7F038B-9096-40ED-873E-9DC1719A44BC}" type="pres">
      <dgm:prSet presAssocID="{8C945533-8393-4F9F-A4F3-833179D642AE}" presName="spacer" presStyleCnt="0"/>
      <dgm:spPr/>
    </dgm:pt>
    <dgm:pt modelId="{3E67711A-10DB-4341-8783-32DF00B99DCD}" type="pres">
      <dgm:prSet presAssocID="{1B6763EC-8917-49F3-A2AF-86B9C365780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44C17607-2A68-4E6E-931A-05155BB81AB9}" type="presOf" srcId="{29FBC693-C2C0-4CC5-9D84-F2C0829664CC}" destId="{42958B25-77DF-426A-8CF5-A8D54395D0FF}" srcOrd="0" destOrd="0" presId="urn:microsoft.com/office/officeart/2005/8/layout/vList2"/>
    <dgm:cxn modelId="{0778FF1A-9521-43B0-8D06-D4B444EBA586}" srcId="{D6626695-5E3B-4769-B3C0-CA676456DFCB}" destId="{CC250A92-2D1B-449B-8479-85EA065C2DD5}" srcOrd="8" destOrd="0" parTransId="{E9D66982-1DF3-4B25-851E-509041A29887}" sibTransId="{8C945533-8393-4F9F-A4F3-833179D642AE}"/>
    <dgm:cxn modelId="{78068B23-CAE1-4FB9-AB29-6A60451A3616}" type="presOf" srcId="{DF36B823-F252-4BD3-A0C9-C6775061B111}" destId="{66ED70C6-A36B-4F25-A12F-4B28FCBC7F75}" srcOrd="0" destOrd="0" presId="urn:microsoft.com/office/officeart/2005/8/layout/vList2"/>
    <dgm:cxn modelId="{9425702E-3A52-44D9-96CB-578B03E242A9}" srcId="{D6626695-5E3B-4769-B3C0-CA676456DFCB}" destId="{1B6763EC-8917-49F3-A2AF-86B9C3657803}" srcOrd="9" destOrd="0" parTransId="{476159E4-A718-4BEE-8A26-6F01315B35B4}" sibTransId="{2FA250C8-4BDA-48A8-B4D8-60A46D7EA44F}"/>
    <dgm:cxn modelId="{5B807D31-2E65-4473-BFB3-0D4205C4F518}" type="presOf" srcId="{25C4D070-1B35-40ED-9A5D-2DE79B97B8FD}" destId="{F311D38B-E632-4296-9ADA-6D46521EABC8}" srcOrd="0" destOrd="0" presId="urn:microsoft.com/office/officeart/2005/8/layout/vList2"/>
    <dgm:cxn modelId="{7846AB36-213A-4A48-8D02-100386E5A8CD}" type="presOf" srcId="{D6626695-5E3B-4769-B3C0-CA676456DFCB}" destId="{C2B55294-D2DF-4542-80FB-AA3EF364BD2C}" srcOrd="0" destOrd="0" presId="urn:microsoft.com/office/officeart/2005/8/layout/vList2"/>
    <dgm:cxn modelId="{F1A5B737-015A-41B6-96CE-DFAC0CC20D37}" srcId="{D6626695-5E3B-4769-B3C0-CA676456DFCB}" destId="{12AEA918-5DBE-480C-B5EE-54540C199E96}" srcOrd="1" destOrd="0" parTransId="{88039221-CEAF-4136-97C1-F50F8908CD13}" sibTransId="{52F9F65A-BD8E-489C-9F33-313C805D75E6}"/>
    <dgm:cxn modelId="{47FB873C-DB54-4761-90F8-89655760A93E}" srcId="{D6626695-5E3B-4769-B3C0-CA676456DFCB}" destId="{8149CD9C-7355-4553-A1E5-EEDA4394DCAC}" srcOrd="3" destOrd="0" parTransId="{22DE14A6-C817-43D8-828D-158EA2389C32}" sibTransId="{F6BED647-69B8-4D6D-BF02-8638A34CD92D}"/>
    <dgm:cxn modelId="{AE5F845D-3AD3-42F9-9A8A-5EC4E0B72B7B}" srcId="{D6626695-5E3B-4769-B3C0-CA676456DFCB}" destId="{25C4D070-1B35-40ED-9A5D-2DE79B97B8FD}" srcOrd="4" destOrd="0" parTransId="{AABFFF82-175B-4803-811A-B279CAABC7AA}" sibTransId="{CCA7B391-7B33-4FFB-B68D-8F5D630ADB73}"/>
    <dgm:cxn modelId="{83EB4E6C-3621-4377-B634-FFC4707983F8}" srcId="{D6626695-5E3B-4769-B3C0-CA676456DFCB}" destId="{8A5303C3-D1DE-490A-A8D2-3FE549653F0E}" srcOrd="7" destOrd="0" parTransId="{B8F23933-5227-415D-A0C6-F6B27DE2E224}" sibTransId="{7F601CCD-A2C6-4509-8B52-9E6BD23B7421}"/>
    <dgm:cxn modelId="{DBE6CB54-7E07-4B03-81D9-8950443D4D6D}" type="presOf" srcId="{CC250A92-2D1B-449B-8479-85EA065C2DD5}" destId="{D59F7DF5-CC22-4B59-A448-327773D76908}" srcOrd="0" destOrd="0" presId="urn:microsoft.com/office/officeart/2005/8/layout/vList2"/>
    <dgm:cxn modelId="{00817176-23D5-42DC-955A-3D7303EADD38}" type="presOf" srcId="{8149CD9C-7355-4553-A1E5-EEDA4394DCAC}" destId="{9236B49E-D5CE-479A-8126-BFB6B297BE4E}" srcOrd="0" destOrd="0" presId="urn:microsoft.com/office/officeart/2005/8/layout/vList2"/>
    <dgm:cxn modelId="{317BB192-EAC4-484E-A2DA-7C9D602FE730}" type="presOf" srcId="{1B6763EC-8917-49F3-A2AF-86B9C3657803}" destId="{3E67711A-10DB-4341-8783-32DF00B99DCD}" srcOrd="0" destOrd="0" presId="urn:microsoft.com/office/officeart/2005/8/layout/vList2"/>
    <dgm:cxn modelId="{122DE598-672F-478E-AD07-C5B5193CB997}" srcId="{D6626695-5E3B-4769-B3C0-CA676456DFCB}" destId="{358142BB-4197-4EF1-BF05-490ACA3E2DD1}" srcOrd="2" destOrd="0" parTransId="{7EE5B483-814F-47EC-88E2-52607270395A}" sibTransId="{8462D842-345E-4AB4-8625-B9BE698F7875}"/>
    <dgm:cxn modelId="{42218B99-4B8D-404B-864D-CB95E421C690}" type="presOf" srcId="{8A5303C3-D1DE-490A-A8D2-3FE549653F0E}" destId="{A2A4B78C-9F04-43DC-9B97-7C7F1015A452}" srcOrd="0" destOrd="0" presId="urn:microsoft.com/office/officeart/2005/8/layout/vList2"/>
    <dgm:cxn modelId="{4E4D73B8-206C-4DB8-90F6-482CE5B515C6}" type="presOf" srcId="{FB0D37A6-E6B1-4680-A530-8EED570D7B4E}" destId="{8C634E17-DAF8-4439-9D34-378A18A93775}" srcOrd="0" destOrd="0" presId="urn:microsoft.com/office/officeart/2005/8/layout/vList2"/>
    <dgm:cxn modelId="{1FFA09C7-B349-4F54-ABD9-6190457A72A2}" srcId="{D6626695-5E3B-4769-B3C0-CA676456DFCB}" destId="{FB0D37A6-E6B1-4680-A530-8EED570D7B4E}" srcOrd="5" destOrd="0" parTransId="{E3138DBE-D23B-4DB1-B808-CABBA41694CD}" sibTransId="{CD6D269A-B41C-4A2C-A5FB-FF5BA7879AC5}"/>
    <dgm:cxn modelId="{5FFE98D8-073C-469C-B9E6-946FAD4D3467}" type="presOf" srcId="{12AEA918-5DBE-480C-B5EE-54540C199E96}" destId="{0E0F7D07-60E3-47DE-9812-C7B76C0DFDBD}" srcOrd="0" destOrd="0" presId="urn:microsoft.com/office/officeart/2005/8/layout/vList2"/>
    <dgm:cxn modelId="{6A42C4DA-342D-4653-86A3-6537042EBA10}" srcId="{D6626695-5E3B-4769-B3C0-CA676456DFCB}" destId="{DF36B823-F252-4BD3-A0C9-C6775061B111}" srcOrd="6" destOrd="0" parTransId="{5BEC2A63-8303-473B-8EA2-2735237F466E}" sibTransId="{1C4E9076-4FB2-4D7B-9163-84AF852EEEFC}"/>
    <dgm:cxn modelId="{3E9AA9E5-ACD8-40F1-87B1-B5100B1A2F08}" type="presOf" srcId="{358142BB-4197-4EF1-BF05-490ACA3E2DD1}" destId="{8453EBC1-AFA8-4DF0-827D-7C2C29AF10C1}" srcOrd="0" destOrd="0" presId="urn:microsoft.com/office/officeart/2005/8/layout/vList2"/>
    <dgm:cxn modelId="{E415BFFE-E391-4617-828F-E9BD56F1DAEC}" srcId="{D6626695-5E3B-4769-B3C0-CA676456DFCB}" destId="{29FBC693-C2C0-4CC5-9D84-F2C0829664CC}" srcOrd="0" destOrd="0" parTransId="{20791253-DC15-430F-97C7-C5F1B69D5EC4}" sibTransId="{307593FB-EF11-4C61-90BA-46287C9CC2C3}"/>
    <dgm:cxn modelId="{CB66C77F-924B-48D3-BF3E-3297A666FC4E}" type="presParOf" srcId="{C2B55294-D2DF-4542-80FB-AA3EF364BD2C}" destId="{42958B25-77DF-426A-8CF5-A8D54395D0FF}" srcOrd="0" destOrd="0" presId="urn:microsoft.com/office/officeart/2005/8/layout/vList2"/>
    <dgm:cxn modelId="{D435D8DA-74AD-4D40-92E7-B3F7885822D7}" type="presParOf" srcId="{C2B55294-D2DF-4542-80FB-AA3EF364BD2C}" destId="{06FEEA16-1BF4-4C34-AB42-380A6F51AB13}" srcOrd="1" destOrd="0" presId="urn:microsoft.com/office/officeart/2005/8/layout/vList2"/>
    <dgm:cxn modelId="{8F30158C-B6E2-4DA8-99A0-3C7E4BF9EC45}" type="presParOf" srcId="{C2B55294-D2DF-4542-80FB-AA3EF364BD2C}" destId="{0E0F7D07-60E3-47DE-9812-C7B76C0DFDBD}" srcOrd="2" destOrd="0" presId="urn:microsoft.com/office/officeart/2005/8/layout/vList2"/>
    <dgm:cxn modelId="{0449D5C2-F50F-4A4A-874E-5FC3E9C82E55}" type="presParOf" srcId="{C2B55294-D2DF-4542-80FB-AA3EF364BD2C}" destId="{8802DB11-26AD-408A-BA35-79BE6D942A56}" srcOrd="3" destOrd="0" presId="urn:microsoft.com/office/officeart/2005/8/layout/vList2"/>
    <dgm:cxn modelId="{3A20B570-A873-44EA-8267-D1F5DB329A6D}" type="presParOf" srcId="{C2B55294-D2DF-4542-80FB-AA3EF364BD2C}" destId="{8453EBC1-AFA8-4DF0-827D-7C2C29AF10C1}" srcOrd="4" destOrd="0" presId="urn:microsoft.com/office/officeart/2005/8/layout/vList2"/>
    <dgm:cxn modelId="{C284E8A9-C29E-4511-96C4-CC57FFC5722E}" type="presParOf" srcId="{C2B55294-D2DF-4542-80FB-AA3EF364BD2C}" destId="{8FC57D38-755E-4E48-BA90-A68AC2FA9E1F}" srcOrd="5" destOrd="0" presId="urn:microsoft.com/office/officeart/2005/8/layout/vList2"/>
    <dgm:cxn modelId="{F8280DF5-2B33-4997-9126-D486C529EEFD}" type="presParOf" srcId="{C2B55294-D2DF-4542-80FB-AA3EF364BD2C}" destId="{9236B49E-D5CE-479A-8126-BFB6B297BE4E}" srcOrd="6" destOrd="0" presId="urn:microsoft.com/office/officeart/2005/8/layout/vList2"/>
    <dgm:cxn modelId="{1330C866-C8EC-494E-91F2-48BC6A80C1AE}" type="presParOf" srcId="{C2B55294-D2DF-4542-80FB-AA3EF364BD2C}" destId="{B442520F-3799-485F-995C-84E94F242C1C}" srcOrd="7" destOrd="0" presId="urn:microsoft.com/office/officeart/2005/8/layout/vList2"/>
    <dgm:cxn modelId="{2FC423BC-2FB9-42E4-9E6D-B86CA50F0195}" type="presParOf" srcId="{C2B55294-D2DF-4542-80FB-AA3EF364BD2C}" destId="{F311D38B-E632-4296-9ADA-6D46521EABC8}" srcOrd="8" destOrd="0" presId="urn:microsoft.com/office/officeart/2005/8/layout/vList2"/>
    <dgm:cxn modelId="{360D007E-C327-49CB-BE2A-416EE611CBFC}" type="presParOf" srcId="{C2B55294-D2DF-4542-80FB-AA3EF364BD2C}" destId="{F9716971-5700-484D-A31B-DC3C7A908F7D}" srcOrd="9" destOrd="0" presId="urn:microsoft.com/office/officeart/2005/8/layout/vList2"/>
    <dgm:cxn modelId="{75D760DC-BF88-4C8C-89DD-7116397129F4}" type="presParOf" srcId="{C2B55294-D2DF-4542-80FB-AA3EF364BD2C}" destId="{8C634E17-DAF8-4439-9D34-378A18A93775}" srcOrd="10" destOrd="0" presId="urn:microsoft.com/office/officeart/2005/8/layout/vList2"/>
    <dgm:cxn modelId="{93510686-A0D5-4F61-B391-3A42715FBA5E}" type="presParOf" srcId="{C2B55294-D2DF-4542-80FB-AA3EF364BD2C}" destId="{893ABF15-1972-4B48-B24F-7D86B7A4AB76}" srcOrd="11" destOrd="0" presId="urn:microsoft.com/office/officeart/2005/8/layout/vList2"/>
    <dgm:cxn modelId="{9149A18D-2F70-406C-9BE2-5A418E5CFC99}" type="presParOf" srcId="{C2B55294-D2DF-4542-80FB-AA3EF364BD2C}" destId="{66ED70C6-A36B-4F25-A12F-4B28FCBC7F75}" srcOrd="12" destOrd="0" presId="urn:microsoft.com/office/officeart/2005/8/layout/vList2"/>
    <dgm:cxn modelId="{02EF6C14-07A7-40CB-80AA-8B1A20D10F74}" type="presParOf" srcId="{C2B55294-D2DF-4542-80FB-AA3EF364BD2C}" destId="{EA961C51-9CD9-489A-8A84-80492914F442}" srcOrd="13" destOrd="0" presId="urn:microsoft.com/office/officeart/2005/8/layout/vList2"/>
    <dgm:cxn modelId="{78D8E31F-7B72-4C47-97F2-8AD858BBAEE8}" type="presParOf" srcId="{C2B55294-D2DF-4542-80FB-AA3EF364BD2C}" destId="{A2A4B78C-9F04-43DC-9B97-7C7F1015A452}" srcOrd="14" destOrd="0" presId="urn:microsoft.com/office/officeart/2005/8/layout/vList2"/>
    <dgm:cxn modelId="{3DBC0825-6596-4D79-9E46-05ED69C56D2F}" type="presParOf" srcId="{C2B55294-D2DF-4542-80FB-AA3EF364BD2C}" destId="{05480D95-21F3-4C20-842B-6E6A2987DEC5}" srcOrd="15" destOrd="0" presId="urn:microsoft.com/office/officeart/2005/8/layout/vList2"/>
    <dgm:cxn modelId="{09683796-4A23-486D-A3B7-29EE8B9E2C91}" type="presParOf" srcId="{C2B55294-D2DF-4542-80FB-AA3EF364BD2C}" destId="{D59F7DF5-CC22-4B59-A448-327773D76908}" srcOrd="16" destOrd="0" presId="urn:microsoft.com/office/officeart/2005/8/layout/vList2"/>
    <dgm:cxn modelId="{1C7646E3-5C27-4E02-9062-A2AE428DA795}" type="presParOf" srcId="{C2B55294-D2DF-4542-80FB-AA3EF364BD2C}" destId="{CB7F038B-9096-40ED-873E-9DC1719A44BC}" srcOrd="17" destOrd="0" presId="urn:microsoft.com/office/officeart/2005/8/layout/vList2"/>
    <dgm:cxn modelId="{E1A0D071-40B8-4A42-8D1D-FED964466284}" type="presParOf" srcId="{C2B55294-D2DF-4542-80FB-AA3EF364BD2C}" destId="{3E67711A-10DB-4341-8783-32DF00B99DC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58B25-77DF-426A-8CF5-A8D54395D0FF}">
      <dsp:nvSpPr>
        <dsp:cNvPr id="0" name=""/>
        <dsp:cNvSpPr/>
      </dsp:nvSpPr>
      <dsp:spPr>
        <a:xfrm>
          <a:off x="0" y="0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Even when you are doing it right, you might still be wrong. </a:t>
          </a: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0" y="23640"/>
        <a:ext cx="11812625" cy="436994"/>
      </dsp:txXfrm>
    </dsp:sp>
    <dsp:sp modelId="{0E0F7D07-60E3-47DE-9812-C7B76C0DFDBD}">
      <dsp:nvSpPr>
        <dsp:cNvPr id="0" name=""/>
        <dsp:cNvSpPr/>
      </dsp:nvSpPr>
      <dsp:spPr>
        <a:xfrm>
          <a:off x="0" y="492526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Maths build on itself. </a:t>
          </a:r>
        </a:p>
      </dsp:txBody>
      <dsp:txXfrm>
        <a:off x="23640" y="516166"/>
        <a:ext cx="11812625" cy="436994"/>
      </dsp:txXfrm>
    </dsp:sp>
    <dsp:sp modelId="{8453EBC1-AFA8-4DF0-827D-7C2C29AF10C1}">
      <dsp:nvSpPr>
        <dsp:cNvPr id="0" name=""/>
        <dsp:cNvSpPr/>
      </dsp:nvSpPr>
      <dsp:spPr>
        <a:xfrm>
          <a:off x="0" y="984507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Understanding the method but not the reason leads to forgetting. </a:t>
          </a:r>
        </a:p>
      </dsp:txBody>
      <dsp:txXfrm>
        <a:off x="23640" y="1008147"/>
        <a:ext cx="11812625" cy="436994"/>
      </dsp:txXfrm>
    </dsp:sp>
    <dsp:sp modelId="{9236B49E-D5CE-479A-8126-BFB6B297BE4E}">
      <dsp:nvSpPr>
        <dsp:cNvPr id="0" name=""/>
        <dsp:cNvSpPr/>
      </dsp:nvSpPr>
      <dsp:spPr>
        <a:xfrm>
          <a:off x="0" y="1476487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Lack of practice. </a:t>
          </a:r>
        </a:p>
      </dsp:txBody>
      <dsp:txXfrm>
        <a:off x="23640" y="1500127"/>
        <a:ext cx="11812625" cy="436994"/>
      </dsp:txXfrm>
    </dsp:sp>
    <dsp:sp modelId="{F311D38B-E632-4296-9ADA-6D46521EABC8}">
      <dsp:nvSpPr>
        <dsp:cNvPr id="0" name=""/>
        <dsp:cNvSpPr/>
      </dsp:nvSpPr>
      <dsp:spPr>
        <a:xfrm>
          <a:off x="0" y="1968468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Somebody told you that “Maths is DIFFICULT” and you believe it. </a:t>
          </a:r>
        </a:p>
      </dsp:txBody>
      <dsp:txXfrm>
        <a:off x="23640" y="1992108"/>
        <a:ext cx="11812625" cy="436994"/>
      </dsp:txXfrm>
    </dsp:sp>
    <dsp:sp modelId="{8C634E17-DAF8-4439-9D34-378A18A93775}">
      <dsp:nvSpPr>
        <dsp:cNvPr id="0" name=""/>
        <dsp:cNvSpPr/>
      </dsp:nvSpPr>
      <dsp:spPr>
        <a:xfrm>
          <a:off x="0" y="2460449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You are not a good reader i.e. you are not a critical reader. </a:t>
          </a:r>
        </a:p>
      </dsp:txBody>
      <dsp:txXfrm>
        <a:off x="23640" y="2484089"/>
        <a:ext cx="11812625" cy="436994"/>
      </dsp:txXfrm>
    </dsp:sp>
    <dsp:sp modelId="{66ED70C6-A36B-4F25-A12F-4B28FCBC7F75}">
      <dsp:nvSpPr>
        <dsp:cNvPr id="0" name=""/>
        <dsp:cNvSpPr/>
      </dsp:nvSpPr>
      <dsp:spPr>
        <a:xfrm>
          <a:off x="0" y="2952430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7. Many concepts are abstract. </a:t>
          </a:r>
        </a:p>
      </dsp:txBody>
      <dsp:txXfrm>
        <a:off x="23640" y="2976070"/>
        <a:ext cx="11812625" cy="436994"/>
      </dsp:txXfrm>
    </dsp:sp>
    <dsp:sp modelId="{A2A4B78C-9F04-43DC-9B97-7C7F1015A452}">
      <dsp:nvSpPr>
        <dsp:cNvPr id="0" name=""/>
        <dsp:cNvSpPr/>
      </dsp:nvSpPr>
      <dsp:spPr>
        <a:xfrm>
          <a:off x="0" y="3444411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8. You do not like Maths instead you like music, drawing, etc.</a:t>
          </a:r>
        </a:p>
      </dsp:txBody>
      <dsp:txXfrm>
        <a:off x="23640" y="3468051"/>
        <a:ext cx="11812625" cy="436994"/>
      </dsp:txXfrm>
    </dsp:sp>
    <dsp:sp modelId="{D59F7DF5-CC22-4B59-A448-327773D76908}">
      <dsp:nvSpPr>
        <dsp:cNvPr id="0" name=""/>
        <dsp:cNvSpPr/>
      </dsp:nvSpPr>
      <dsp:spPr>
        <a:xfrm>
          <a:off x="0" y="3936392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 You do not get some extra help from teacher, parents or friends. </a:t>
          </a:r>
        </a:p>
      </dsp:txBody>
      <dsp:txXfrm>
        <a:off x="23640" y="3960032"/>
        <a:ext cx="11812625" cy="436994"/>
      </dsp:txXfrm>
    </dsp:sp>
    <dsp:sp modelId="{3E67711A-10DB-4341-8783-32DF00B99DCD}">
      <dsp:nvSpPr>
        <dsp:cNvPr id="0" name=""/>
        <dsp:cNvSpPr/>
      </dsp:nvSpPr>
      <dsp:spPr>
        <a:xfrm>
          <a:off x="0" y="4428373"/>
          <a:ext cx="11859905" cy="484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10. You believe that you can just learn a concept and then forget. Actually Maths is cumulative.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40" y="4452013"/>
        <a:ext cx="11812625" cy="436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27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3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73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4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8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7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20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7AAD-25FC-3F40-8F73-4A24D8388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513" y="1856096"/>
            <a:ext cx="10467833" cy="199257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to make Maths Fun for Elementary Kids ??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C0EFF-157A-714D-808B-1E608948A5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Mrs.</a:t>
            </a:r>
            <a:r>
              <a:rPr lang="en-GB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Anshula</a:t>
            </a:r>
            <a:r>
              <a:rPr lang="en-GB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Saxena</a:t>
            </a:r>
            <a:r>
              <a:rPr lang="en-GB" sz="32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dirty="0"/>
              <a:t>       PGT (</a:t>
            </a:r>
            <a:r>
              <a:rPr lang="en-GB" cap="none" dirty="0"/>
              <a:t>Maths</a:t>
            </a:r>
            <a:r>
              <a:rPr lang="en-GB" dirty="0"/>
              <a:t>), CHGS(K), BHU, </a:t>
            </a:r>
            <a:r>
              <a:rPr lang="en-GB" cap="none" dirty="0"/>
              <a:t>Varanasi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4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6EE3E-31ED-B144-BE16-AB102F6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9144F28-3004-DC47-A96C-AE05048DB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55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873457" y="2212011"/>
            <a:ext cx="106861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sure students know how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apply to everyday life.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 students to investigate around them the areas where they can find the topic currently going on in the classroom.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be really creative when teaching topics like geometry, measurement, graphing, addition,.. just about any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topic.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Bring in real objects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8F51-84AD-D442-9C2F-18A5360F5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627C29-B909-9745-917E-0103A3A8A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67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an encouraging environment can help melt away the fear that some of our kids have about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Cheers are a great way to motivate students.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even more effective when students give cheers to each other.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Add cheers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0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2CA9-FDD2-E641-9729-75DE3C9D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8" name="Picture 4" descr="Charity Cheers from Indian Cultural Club @ Limkokwing Universi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18" y="0"/>
            <a:ext cx="10276764" cy="6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18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 get excited about creating problems for their classmates to solve.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love to see the problems they create solved by their friends.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feel motivated and build their confidence.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students make their own problem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5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Talking about student engagement clear and student friendly visual representations are always a must.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get bored looking at the same traditional methods of teaching hence anything different attracts their attention.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Visuals will hold their attention and help better understanding abstract ideas.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telling with the help of visuals can be used.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visuals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20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DBCD-30EC-6E49-9010-7714FF31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939244-C819-234C-A085-5DDA5C0A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286603"/>
            <a:ext cx="10322719" cy="60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2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projects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 STEM projects--- they focus on real world problems and are usually collaborative.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E.g... If students are studying about goods and services in social sciences,  money would be perfect connecting topic.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students are studying about plants in science, symmetry and measurement would be perfect connecting topic.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 Science and Social Sciences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8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8620-C93B-194B-A98C-16E51B85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3CD63DE-03F9-914C-89F7-8C80F0422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7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EC6BA-BFF4-6746-BC28-9DDCB339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73207"/>
            <a:ext cx="10058400" cy="805218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Maths is difficult for most people?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9551795"/>
              </p:ext>
            </p:extLst>
          </p:nvPr>
        </p:nvGraphicFramePr>
        <p:xfrm>
          <a:off x="166048" y="1378424"/>
          <a:ext cx="11859905" cy="491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81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CPA (Concrete- Pictorial- Abstract) model developed by American psychologist Jerome Bruner can be used.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model first manipulate concrete objects,  then move onto drawing models through picture representation and finally use only numbers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symbols (which is abstract for them).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5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EB88-44F4-BC4E-90E0-429B62A3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A80879-8BA5-874F-8CC2-DFADA2CD2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286603"/>
            <a:ext cx="10201750" cy="60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1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72450-F489-7D47-8FEF-AE6298B2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20CDE70-CF7D-2E49-BB64-6551B45865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12382500" cy="701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6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differentiate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lesson by-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(what is being learned)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 (the actual activity)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(how students demonstrated mastery)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7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infusing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topic into whatever is going on during that time of the year.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 special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 community surveys.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problems involving what they eat, their birthday,  their achievements.....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students actually act out word problems using real life objects.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it relatable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57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41884-151F-9C4D-948B-58494A8F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E9A521-D34C-DE40-90D6-1545DA7FB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talk- conduct meaningful conversations about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quizzes- ask interesting questions.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storming- ask questions where there may be more than one answer.  Kids will become motivated to find them all.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learning- arrange group learning as many times children learn better from their peer group.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0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so many cool Maths websites and apps that can create interest in them. Some such sites are -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* Maths game time                  *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Kahoot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*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Geogebra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                         * MATH Goodies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* MATH TV                            * Math- Aids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* Khan Academy                     * AAA Math 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* Math is Fun                           * Math-e-magic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online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1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094483" y="2212011"/>
            <a:ext cx="1046516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Enthusiasm: We need to show the same amount of enthusiasm that we want to see in students.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it hands-on: Try turning a lesson that  may normally include a lecture into an interactive one.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up and move.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frequency modulation.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about your kids interest.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the lessons well.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we the TEACHERS </a:t>
            </a:r>
            <a:endParaRPr lang="en-GB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51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D941C-01E8-9C49-8078-53AA2E89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9B41F9-844C-924F-B4C5-4C4A4D370E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42" y="29690"/>
            <a:ext cx="12184046" cy="68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4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826F-24DD-134F-82A2-8115358457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416845"/>
            <a:ext cx="10820400" cy="325069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Maths can be a HIT or a MISS subject for students....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 help students learn Maths concepts in class, and have the confidence to transfer those skills to real life situations, educators must find ways to better teach the subject.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now let us take a look at the different ways which can make MATHS FUN for the elementary kids (age group 8 to 12 years).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93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4B87-2573-D74F-ABB3-28870E9B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144" y="599123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8000" b="1" dirty="0">
                <a:solidFill>
                  <a:schemeClr val="accent1"/>
                </a:solidFill>
              </a:rPr>
              <a:t>THANK YOU </a:t>
            </a:r>
            <a:endParaRPr lang="en-US" sz="8000" b="1" dirty="0">
              <a:solidFill>
                <a:schemeClr val="accent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937E53-BB98-0547-A01E-4FC7F5AE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2" y="1828800"/>
            <a:ext cx="11354937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203667" y="2212011"/>
            <a:ext cx="99000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concept that’s taught should have meaning and relevancy in the real world and in your students’ lives.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student’s name in a Maths problem (while teaching addition, subtraction, etc.) is an effective way to keep your class engaged.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Use modelling and students name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203667" y="2212011"/>
            <a:ext cx="99000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competition is an especially great way to get students excited about learning.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 competes to see who can solve the problem in one minute.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Reward the child-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Mathematician of the day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form of candies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Build character through competition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8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0ABD5-CEC9-B64E-ACF5-BF0001CD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E51690-8AA4-434E-B4E8-8345C2C6E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35" y="19616"/>
            <a:ext cx="12061634" cy="68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203667" y="2212011"/>
            <a:ext cx="99000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Games are a fun and engaging way to reinforce concepts taught in the classroom.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Activity-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class into groups.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them some materials such as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paper, scissors, glue, etc.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them problem to solve using the materials given.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Entice learners with games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5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D2C7-AEF9-B946-AAC6-5373D531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FA9FD90-8724-AE4A-B655-F64AF3A09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076" y="1"/>
            <a:ext cx="12678656" cy="7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B19591-ECFE-F64F-BA32-B44B59AACD7B}"/>
              </a:ext>
            </a:extLst>
          </p:cNvPr>
          <p:cNvSpPr txBox="1"/>
          <p:nvPr/>
        </p:nvSpPr>
        <p:spPr>
          <a:xfrm>
            <a:off x="1203667" y="2212011"/>
            <a:ext cx="990004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lower grades picture books representing counting, addition, subtraction can be used.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–aloud are ideal for drawing children into the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skill that will be taught.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E446D6-8BA6-F147-A89D-7FD61686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89" y="764373"/>
            <a:ext cx="8741623" cy="81876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Use picture books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2C2609-9708-0F49-B189-F3BAADF0508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-21431" y="-992987"/>
            <a:ext cx="10617994" cy="814393"/>
          </a:xfrm>
        </p:spPr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1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463</TotalTime>
  <Words>1021</Words>
  <Application>Microsoft Office PowerPoint</Application>
  <PresentationFormat>Widescreen</PresentationFormat>
  <Paragraphs>91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How to make Maths Fun for Elementary Kids ??</vt:lpstr>
      <vt:lpstr>Why Maths is difficult for most people?</vt:lpstr>
      <vt:lpstr>PowerPoint Presentation</vt:lpstr>
      <vt:lpstr>1. Use modelling and students name </vt:lpstr>
      <vt:lpstr>2. Build character through competition </vt:lpstr>
      <vt:lpstr>PowerPoint Presentation</vt:lpstr>
      <vt:lpstr>3. Entice learners with games</vt:lpstr>
      <vt:lpstr>PowerPoint Presentation</vt:lpstr>
      <vt:lpstr>4. Use picture books</vt:lpstr>
      <vt:lpstr>PowerPoint Presentation</vt:lpstr>
      <vt:lpstr>5. Bring in real objects</vt:lpstr>
      <vt:lpstr>PowerPoint Presentation</vt:lpstr>
      <vt:lpstr>6. Add cheers</vt:lpstr>
      <vt:lpstr>PowerPoint Presentation</vt:lpstr>
      <vt:lpstr>7. Let students make their own problem </vt:lpstr>
      <vt:lpstr>8. Provide visuals </vt:lpstr>
      <vt:lpstr>PowerPoint Presentation</vt:lpstr>
      <vt:lpstr>9. Integrate Science and Social Sciences </vt:lpstr>
      <vt:lpstr>PowerPoint Presentation</vt:lpstr>
      <vt:lpstr>10. Draw Maths models</vt:lpstr>
      <vt:lpstr>PowerPoint Presentation</vt:lpstr>
      <vt:lpstr>PowerPoint Presentation</vt:lpstr>
      <vt:lpstr>11. Differentiate</vt:lpstr>
      <vt:lpstr>12. Make it relatable </vt:lpstr>
      <vt:lpstr>PowerPoint Presentation</vt:lpstr>
      <vt:lpstr>13. Encourage </vt:lpstr>
      <vt:lpstr>14. Go online </vt:lpstr>
      <vt:lpstr>15. For we the TEACHERS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MATH FUN FOR ELEMENTARY KIDS ??</dc:title>
  <cp:lastModifiedBy>user</cp:lastModifiedBy>
  <cp:revision>28</cp:revision>
  <dcterms:modified xsi:type="dcterms:W3CDTF">2020-06-20T06:48:22Z</dcterms:modified>
</cp:coreProperties>
</file>