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74"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CF92E9-44A5-4A35-90B4-43C8EEA84C74}" type="doc">
      <dgm:prSet loTypeId="urn:microsoft.com/office/officeart/2005/8/layout/cycle1" loCatId="cycle" qsTypeId="urn:microsoft.com/office/officeart/2005/8/quickstyle/3d1" qsCatId="3D" csTypeId="urn:microsoft.com/office/officeart/2005/8/colors/accent1_2" csCatId="accent1" phldr="1"/>
      <dgm:spPr/>
      <dgm:t>
        <a:bodyPr/>
        <a:lstStyle/>
        <a:p>
          <a:endParaRPr lang="en-US"/>
        </a:p>
      </dgm:t>
    </dgm:pt>
    <dgm:pt modelId="{73ED1075-BE3F-4A9A-8D0C-6F39ED406C27}">
      <dgm:prSet phldrT="[Text]"/>
      <dgm:spPr/>
      <dgm:t>
        <a:bodyPr/>
        <a:lstStyle/>
        <a:p>
          <a:r>
            <a:rPr lang="en-US" b="1" i="0" dirty="0" smtClean="0">
              <a:latin typeface="Arial" pitchFamily="34" charset="0"/>
              <a:cs typeface="Arial" pitchFamily="34" charset="0"/>
            </a:rPr>
            <a:t>Language in the Colonial Era</a:t>
          </a:r>
          <a:endParaRPr lang="en-US" b="1" i="0" dirty="0">
            <a:latin typeface="Arial" pitchFamily="34" charset="0"/>
            <a:cs typeface="Arial" pitchFamily="34" charset="0"/>
          </a:endParaRPr>
        </a:p>
      </dgm:t>
    </dgm:pt>
    <dgm:pt modelId="{0F004D22-A24C-4654-88EA-091C9CD99CAB}" type="parTrans" cxnId="{4E4F1DA6-58E7-4454-A0B1-1F9BA5B32D6D}">
      <dgm:prSet/>
      <dgm:spPr/>
      <dgm:t>
        <a:bodyPr/>
        <a:lstStyle/>
        <a:p>
          <a:endParaRPr lang="en-US"/>
        </a:p>
      </dgm:t>
    </dgm:pt>
    <dgm:pt modelId="{4ECC2BC7-E343-4859-B709-B3912E55D425}" type="sibTrans" cxnId="{4E4F1DA6-58E7-4454-A0B1-1F9BA5B32D6D}">
      <dgm:prSet/>
      <dgm:spPr/>
      <dgm:t>
        <a:bodyPr/>
        <a:lstStyle/>
        <a:p>
          <a:endParaRPr lang="en-US"/>
        </a:p>
      </dgm:t>
    </dgm:pt>
    <dgm:pt modelId="{B9488EC0-62FD-43AF-A6C9-85370CA59943}">
      <dgm:prSet phldrT="[Text]"/>
      <dgm:spPr/>
      <dgm:t>
        <a:bodyPr/>
        <a:lstStyle/>
        <a:p>
          <a:r>
            <a:rPr lang="en-US" b="1" dirty="0" smtClean="0"/>
            <a:t>Language after Independence</a:t>
          </a:r>
          <a:endParaRPr lang="en-US" b="1" dirty="0"/>
        </a:p>
      </dgm:t>
    </dgm:pt>
    <dgm:pt modelId="{29E15C9E-B0E6-444E-8343-18BD9A462E16}" type="parTrans" cxnId="{05993842-4461-4038-99A4-508D87D67AC2}">
      <dgm:prSet/>
      <dgm:spPr/>
      <dgm:t>
        <a:bodyPr/>
        <a:lstStyle/>
        <a:p>
          <a:endParaRPr lang="en-US"/>
        </a:p>
      </dgm:t>
    </dgm:pt>
    <dgm:pt modelId="{BE75B087-4B4F-44D9-A35D-871FE926E480}" type="sibTrans" cxnId="{05993842-4461-4038-99A4-508D87D67AC2}">
      <dgm:prSet/>
      <dgm:spPr/>
      <dgm:t>
        <a:bodyPr/>
        <a:lstStyle/>
        <a:p>
          <a:endParaRPr lang="en-US"/>
        </a:p>
      </dgm:t>
    </dgm:pt>
    <dgm:pt modelId="{ED2C1BC2-86C4-4CCA-9843-77B4B17A17C5}">
      <dgm:prSet phldrT="[Text]"/>
      <dgm:spPr/>
      <dgm:t>
        <a:bodyPr/>
        <a:lstStyle/>
        <a:p>
          <a:r>
            <a:rPr lang="en-US" b="1" dirty="0" smtClean="0"/>
            <a:t>NPE 68, 86, POA 1992</a:t>
          </a:r>
          <a:endParaRPr lang="en-US" b="1" dirty="0"/>
        </a:p>
      </dgm:t>
    </dgm:pt>
    <dgm:pt modelId="{F69A2459-D481-460D-85AE-606CA6F125E8}" type="parTrans" cxnId="{70B8993F-CE5A-4A5F-9E1C-4BCC9E48DC46}">
      <dgm:prSet/>
      <dgm:spPr/>
      <dgm:t>
        <a:bodyPr/>
        <a:lstStyle/>
        <a:p>
          <a:endParaRPr lang="en-US"/>
        </a:p>
      </dgm:t>
    </dgm:pt>
    <dgm:pt modelId="{005E4971-C3D9-4F65-B0F9-50CFD5BF5341}" type="sibTrans" cxnId="{70B8993F-CE5A-4A5F-9E1C-4BCC9E48DC46}">
      <dgm:prSet/>
      <dgm:spPr/>
      <dgm:t>
        <a:bodyPr/>
        <a:lstStyle/>
        <a:p>
          <a:endParaRPr lang="en-US"/>
        </a:p>
      </dgm:t>
    </dgm:pt>
    <dgm:pt modelId="{3756C920-C41D-4029-A265-8BBD1A6C7567}">
      <dgm:prSet phldrT="[Text]"/>
      <dgm:spPr/>
      <dgm:t>
        <a:bodyPr/>
        <a:lstStyle/>
        <a:p>
          <a:r>
            <a:rPr lang="en-US" b="1" dirty="0" smtClean="0"/>
            <a:t>NCF 2005 and Language</a:t>
          </a:r>
          <a:endParaRPr lang="en-US" b="1" dirty="0"/>
        </a:p>
      </dgm:t>
    </dgm:pt>
    <dgm:pt modelId="{448688AA-D188-450C-8D0C-44AABECC6D69}" type="parTrans" cxnId="{30296D80-8F12-4830-956A-319AA71C7C80}">
      <dgm:prSet/>
      <dgm:spPr/>
      <dgm:t>
        <a:bodyPr/>
        <a:lstStyle/>
        <a:p>
          <a:endParaRPr lang="en-US"/>
        </a:p>
      </dgm:t>
    </dgm:pt>
    <dgm:pt modelId="{A87719B2-BA96-486F-8681-C520E410C341}" type="sibTrans" cxnId="{30296D80-8F12-4830-956A-319AA71C7C80}">
      <dgm:prSet/>
      <dgm:spPr/>
      <dgm:t>
        <a:bodyPr/>
        <a:lstStyle/>
        <a:p>
          <a:endParaRPr lang="en-US"/>
        </a:p>
      </dgm:t>
    </dgm:pt>
    <dgm:pt modelId="{5F612745-B168-4AE6-8F1F-111B73BE5E35}">
      <dgm:prSet phldrT="[Text]"/>
      <dgm:spPr/>
      <dgm:t>
        <a:bodyPr/>
        <a:lstStyle/>
        <a:p>
          <a:r>
            <a:rPr lang="en-US" b="1" dirty="0" smtClean="0"/>
            <a:t>NEP 2019 and Language</a:t>
          </a:r>
          <a:endParaRPr lang="en-US" b="1" dirty="0"/>
        </a:p>
      </dgm:t>
    </dgm:pt>
    <dgm:pt modelId="{FA026760-0A18-4391-926E-438E0CFD406C}" type="parTrans" cxnId="{0C38C6BB-20BF-44F3-9FC0-CB70437B09B1}">
      <dgm:prSet/>
      <dgm:spPr/>
      <dgm:t>
        <a:bodyPr/>
        <a:lstStyle/>
        <a:p>
          <a:endParaRPr lang="en-US"/>
        </a:p>
      </dgm:t>
    </dgm:pt>
    <dgm:pt modelId="{3969F844-0D73-4BAC-A0FC-A3498D2F1D7A}" type="sibTrans" cxnId="{0C38C6BB-20BF-44F3-9FC0-CB70437B09B1}">
      <dgm:prSet/>
      <dgm:spPr/>
      <dgm:t>
        <a:bodyPr/>
        <a:lstStyle/>
        <a:p>
          <a:endParaRPr lang="en-US"/>
        </a:p>
      </dgm:t>
    </dgm:pt>
    <dgm:pt modelId="{1C61428D-82C4-4A3C-99C5-50C12F815D89}" type="pres">
      <dgm:prSet presAssocID="{52CF92E9-44A5-4A35-90B4-43C8EEA84C74}" presName="cycle" presStyleCnt="0">
        <dgm:presLayoutVars>
          <dgm:dir/>
          <dgm:resizeHandles val="exact"/>
        </dgm:presLayoutVars>
      </dgm:prSet>
      <dgm:spPr/>
    </dgm:pt>
    <dgm:pt modelId="{805A7B5D-EF61-4DDB-B6FD-DA338C57658C}" type="pres">
      <dgm:prSet presAssocID="{73ED1075-BE3F-4A9A-8D0C-6F39ED406C27}" presName="dummy" presStyleCnt="0"/>
      <dgm:spPr/>
    </dgm:pt>
    <dgm:pt modelId="{BD60C741-995E-4422-8BBB-2D7D26A211BC}" type="pres">
      <dgm:prSet presAssocID="{73ED1075-BE3F-4A9A-8D0C-6F39ED406C27}" presName="node" presStyleLbl="revTx" presStyleIdx="0" presStyleCnt="5">
        <dgm:presLayoutVars>
          <dgm:bulletEnabled val="1"/>
        </dgm:presLayoutVars>
      </dgm:prSet>
      <dgm:spPr/>
      <dgm:t>
        <a:bodyPr/>
        <a:lstStyle/>
        <a:p>
          <a:endParaRPr lang="en-US"/>
        </a:p>
      </dgm:t>
    </dgm:pt>
    <dgm:pt modelId="{B0DEACD5-190C-4E11-9681-CC8E935BC2B0}" type="pres">
      <dgm:prSet presAssocID="{4ECC2BC7-E343-4859-B709-B3912E55D425}" presName="sibTrans" presStyleLbl="node1" presStyleIdx="0" presStyleCnt="5"/>
      <dgm:spPr/>
    </dgm:pt>
    <dgm:pt modelId="{672A4E99-7D1E-48B1-9DA5-0486C7532574}" type="pres">
      <dgm:prSet presAssocID="{B9488EC0-62FD-43AF-A6C9-85370CA59943}" presName="dummy" presStyleCnt="0"/>
      <dgm:spPr/>
    </dgm:pt>
    <dgm:pt modelId="{34693672-E095-4498-AE85-DC0BB66572C7}" type="pres">
      <dgm:prSet presAssocID="{B9488EC0-62FD-43AF-A6C9-85370CA59943}" presName="node" presStyleLbl="revTx" presStyleIdx="1" presStyleCnt="5">
        <dgm:presLayoutVars>
          <dgm:bulletEnabled val="1"/>
        </dgm:presLayoutVars>
      </dgm:prSet>
      <dgm:spPr/>
    </dgm:pt>
    <dgm:pt modelId="{6A5C6AC5-2379-4C1E-8F30-3A9B9FADCC0A}" type="pres">
      <dgm:prSet presAssocID="{BE75B087-4B4F-44D9-A35D-871FE926E480}" presName="sibTrans" presStyleLbl="node1" presStyleIdx="1" presStyleCnt="5"/>
      <dgm:spPr/>
    </dgm:pt>
    <dgm:pt modelId="{81293A8D-C69F-400A-BC43-BB98F8A83FE2}" type="pres">
      <dgm:prSet presAssocID="{ED2C1BC2-86C4-4CCA-9843-77B4B17A17C5}" presName="dummy" presStyleCnt="0"/>
      <dgm:spPr/>
    </dgm:pt>
    <dgm:pt modelId="{23C6E849-4E6A-46E9-BDF3-83A7CAF23938}" type="pres">
      <dgm:prSet presAssocID="{ED2C1BC2-86C4-4CCA-9843-77B4B17A17C5}" presName="node" presStyleLbl="revTx" presStyleIdx="2" presStyleCnt="5">
        <dgm:presLayoutVars>
          <dgm:bulletEnabled val="1"/>
        </dgm:presLayoutVars>
      </dgm:prSet>
      <dgm:spPr/>
    </dgm:pt>
    <dgm:pt modelId="{C9B1CF99-F65E-44A6-8FCC-22988D62D932}" type="pres">
      <dgm:prSet presAssocID="{005E4971-C3D9-4F65-B0F9-50CFD5BF5341}" presName="sibTrans" presStyleLbl="node1" presStyleIdx="2" presStyleCnt="5"/>
      <dgm:spPr/>
    </dgm:pt>
    <dgm:pt modelId="{FD88C0DF-7EBD-44A6-8D26-396618B1B74C}" type="pres">
      <dgm:prSet presAssocID="{3756C920-C41D-4029-A265-8BBD1A6C7567}" presName="dummy" presStyleCnt="0"/>
      <dgm:spPr/>
    </dgm:pt>
    <dgm:pt modelId="{C379AB12-D318-45AC-98F6-3941C0549C94}" type="pres">
      <dgm:prSet presAssocID="{3756C920-C41D-4029-A265-8BBD1A6C7567}" presName="node" presStyleLbl="revTx" presStyleIdx="3" presStyleCnt="5">
        <dgm:presLayoutVars>
          <dgm:bulletEnabled val="1"/>
        </dgm:presLayoutVars>
      </dgm:prSet>
      <dgm:spPr/>
    </dgm:pt>
    <dgm:pt modelId="{B7FA4FC5-6E8D-4A48-B3C4-4262EC384655}" type="pres">
      <dgm:prSet presAssocID="{A87719B2-BA96-486F-8681-C520E410C341}" presName="sibTrans" presStyleLbl="node1" presStyleIdx="3" presStyleCnt="5"/>
      <dgm:spPr/>
    </dgm:pt>
    <dgm:pt modelId="{9356203A-FFBD-479D-A597-874954E93BE1}" type="pres">
      <dgm:prSet presAssocID="{5F612745-B168-4AE6-8F1F-111B73BE5E35}" presName="dummy" presStyleCnt="0"/>
      <dgm:spPr/>
    </dgm:pt>
    <dgm:pt modelId="{59922314-BB12-4E44-AFF0-32C59C446EB7}" type="pres">
      <dgm:prSet presAssocID="{5F612745-B168-4AE6-8F1F-111B73BE5E35}" presName="node" presStyleLbl="revTx" presStyleIdx="4" presStyleCnt="5">
        <dgm:presLayoutVars>
          <dgm:bulletEnabled val="1"/>
        </dgm:presLayoutVars>
      </dgm:prSet>
      <dgm:spPr/>
      <dgm:t>
        <a:bodyPr/>
        <a:lstStyle/>
        <a:p>
          <a:endParaRPr lang="en-US"/>
        </a:p>
      </dgm:t>
    </dgm:pt>
    <dgm:pt modelId="{C4A6A026-E4FC-463B-B0D2-18A8AC8A03F0}" type="pres">
      <dgm:prSet presAssocID="{3969F844-0D73-4BAC-A0FC-A3498D2F1D7A}" presName="sibTrans" presStyleLbl="node1" presStyleIdx="4" presStyleCnt="5"/>
      <dgm:spPr/>
    </dgm:pt>
  </dgm:ptLst>
  <dgm:cxnLst>
    <dgm:cxn modelId="{A520BD8F-5C66-4BC7-907E-6762A7656AA5}" type="presOf" srcId="{A87719B2-BA96-486F-8681-C520E410C341}" destId="{B7FA4FC5-6E8D-4A48-B3C4-4262EC384655}" srcOrd="0" destOrd="0" presId="urn:microsoft.com/office/officeart/2005/8/layout/cycle1"/>
    <dgm:cxn modelId="{C1BAA056-FFFC-4B0F-9CD6-6AAD69789420}" type="presOf" srcId="{3969F844-0D73-4BAC-A0FC-A3498D2F1D7A}" destId="{C4A6A026-E4FC-463B-B0D2-18A8AC8A03F0}" srcOrd="0" destOrd="0" presId="urn:microsoft.com/office/officeart/2005/8/layout/cycle1"/>
    <dgm:cxn modelId="{0C38C6BB-20BF-44F3-9FC0-CB70437B09B1}" srcId="{52CF92E9-44A5-4A35-90B4-43C8EEA84C74}" destId="{5F612745-B168-4AE6-8F1F-111B73BE5E35}" srcOrd="4" destOrd="0" parTransId="{FA026760-0A18-4391-926E-438E0CFD406C}" sibTransId="{3969F844-0D73-4BAC-A0FC-A3498D2F1D7A}"/>
    <dgm:cxn modelId="{50359589-6EE6-4CF4-9C96-9A7852CEE178}" type="presOf" srcId="{73ED1075-BE3F-4A9A-8D0C-6F39ED406C27}" destId="{BD60C741-995E-4422-8BBB-2D7D26A211BC}" srcOrd="0" destOrd="0" presId="urn:microsoft.com/office/officeart/2005/8/layout/cycle1"/>
    <dgm:cxn modelId="{4E4F1DA6-58E7-4454-A0B1-1F9BA5B32D6D}" srcId="{52CF92E9-44A5-4A35-90B4-43C8EEA84C74}" destId="{73ED1075-BE3F-4A9A-8D0C-6F39ED406C27}" srcOrd="0" destOrd="0" parTransId="{0F004D22-A24C-4654-88EA-091C9CD99CAB}" sibTransId="{4ECC2BC7-E343-4859-B709-B3912E55D425}"/>
    <dgm:cxn modelId="{91EA622D-D407-4996-8D3B-59CB10085AB8}" type="presOf" srcId="{ED2C1BC2-86C4-4CCA-9843-77B4B17A17C5}" destId="{23C6E849-4E6A-46E9-BDF3-83A7CAF23938}" srcOrd="0" destOrd="0" presId="urn:microsoft.com/office/officeart/2005/8/layout/cycle1"/>
    <dgm:cxn modelId="{70B8993F-CE5A-4A5F-9E1C-4BCC9E48DC46}" srcId="{52CF92E9-44A5-4A35-90B4-43C8EEA84C74}" destId="{ED2C1BC2-86C4-4CCA-9843-77B4B17A17C5}" srcOrd="2" destOrd="0" parTransId="{F69A2459-D481-460D-85AE-606CA6F125E8}" sibTransId="{005E4971-C3D9-4F65-B0F9-50CFD5BF5341}"/>
    <dgm:cxn modelId="{A5897891-CAE9-4FA3-9BEF-6A89DBF78FF9}" type="presOf" srcId="{3756C920-C41D-4029-A265-8BBD1A6C7567}" destId="{C379AB12-D318-45AC-98F6-3941C0549C94}" srcOrd="0" destOrd="0" presId="urn:microsoft.com/office/officeart/2005/8/layout/cycle1"/>
    <dgm:cxn modelId="{6ACBF580-CA0A-441A-A986-8C9D376D7E21}" type="presOf" srcId="{4ECC2BC7-E343-4859-B709-B3912E55D425}" destId="{B0DEACD5-190C-4E11-9681-CC8E935BC2B0}" srcOrd="0" destOrd="0" presId="urn:microsoft.com/office/officeart/2005/8/layout/cycle1"/>
    <dgm:cxn modelId="{05993842-4461-4038-99A4-508D87D67AC2}" srcId="{52CF92E9-44A5-4A35-90B4-43C8EEA84C74}" destId="{B9488EC0-62FD-43AF-A6C9-85370CA59943}" srcOrd="1" destOrd="0" parTransId="{29E15C9E-B0E6-444E-8343-18BD9A462E16}" sibTransId="{BE75B087-4B4F-44D9-A35D-871FE926E480}"/>
    <dgm:cxn modelId="{30296D80-8F12-4830-956A-319AA71C7C80}" srcId="{52CF92E9-44A5-4A35-90B4-43C8EEA84C74}" destId="{3756C920-C41D-4029-A265-8BBD1A6C7567}" srcOrd="3" destOrd="0" parTransId="{448688AA-D188-450C-8D0C-44AABECC6D69}" sibTransId="{A87719B2-BA96-486F-8681-C520E410C341}"/>
    <dgm:cxn modelId="{8824CCF5-281D-4A4D-8FB1-6233ED81C8F6}" type="presOf" srcId="{52CF92E9-44A5-4A35-90B4-43C8EEA84C74}" destId="{1C61428D-82C4-4A3C-99C5-50C12F815D89}" srcOrd="0" destOrd="0" presId="urn:microsoft.com/office/officeart/2005/8/layout/cycle1"/>
    <dgm:cxn modelId="{F7065F69-E1B6-4736-BA0D-813048B4C0BD}" type="presOf" srcId="{005E4971-C3D9-4F65-B0F9-50CFD5BF5341}" destId="{C9B1CF99-F65E-44A6-8FCC-22988D62D932}" srcOrd="0" destOrd="0" presId="urn:microsoft.com/office/officeart/2005/8/layout/cycle1"/>
    <dgm:cxn modelId="{983C422A-28D4-4A4F-832C-FCC471E58A85}" type="presOf" srcId="{B9488EC0-62FD-43AF-A6C9-85370CA59943}" destId="{34693672-E095-4498-AE85-DC0BB66572C7}" srcOrd="0" destOrd="0" presId="urn:microsoft.com/office/officeart/2005/8/layout/cycle1"/>
    <dgm:cxn modelId="{59888980-82E8-4E9B-A05D-55CFA3CA9A09}" type="presOf" srcId="{BE75B087-4B4F-44D9-A35D-871FE926E480}" destId="{6A5C6AC5-2379-4C1E-8F30-3A9B9FADCC0A}" srcOrd="0" destOrd="0" presId="urn:microsoft.com/office/officeart/2005/8/layout/cycle1"/>
    <dgm:cxn modelId="{E444D464-D3BD-45FB-AE46-D674D7B90CF8}" type="presOf" srcId="{5F612745-B168-4AE6-8F1F-111B73BE5E35}" destId="{59922314-BB12-4E44-AFF0-32C59C446EB7}" srcOrd="0" destOrd="0" presId="urn:microsoft.com/office/officeart/2005/8/layout/cycle1"/>
    <dgm:cxn modelId="{3CA5C991-334A-4B3A-89F5-05CE9B299842}" type="presParOf" srcId="{1C61428D-82C4-4A3C-99C5-50C12F815D89}" destId="{805A7B5D-EF61-4DDB-B6FD-DA338C57658C}" srcOrd="0" destOrd="0" presId="urn:microsoft.com/office/officeart/2005/8/layout/cycle1"/>
    <dgm:cxn modelId="{BD7EAE1E-BBA6-4DD9-A40E-F034106C0EEA}" type="presParOf" srcId="{1C61428D-82C4-4A3C-99C5-50C12F815D89}" destId="{BD60C741-995E-4422-8BBB-2D7D26A211BC}" srcOrd="1" destOrd="0" presId="urn:microsoft.com/office/officeart/2005/8/layout/cycle1"/>
    <dgm:cxn modelId="{6415BBFB-49A8-4BAD-AFB7-A0C3FA98ED95}" type="presParOf" srcId="{1C61428D-82C4-4A3C-99C5-50C12F815D89}" destId="{B0DEACD5-190C-4E11-9681-CC8E935BC2B0}" srcOrd="2" destOrd="0" presId="urn:microsoft.com/office/officeart/2005/8/layout/cycle1"/>
    <dgm:cxn modelId="{B496767B-6D1E-4AD7-A4EC-7352F23AD693}" type="presParOf" srcId="{1C61428D-82C4-4A3C-99C5-50C12F815D89}" destId="{672A4E99-7D1E-48B1-9DA5-0486C7532574}" srcOrd="3" destOrd="0" presId="urn:microsoft.com/office/officeart/2005/8/layout/cycle1"/>
    <dgm:cxn modelId="{01921C77-CD2A-4C24-AB9B-D429F3FEB1E5}" type="presParOf" srcId="{1C61428D-82C4-4A3C-99C5-50C12F815D89}" destId="{34693672-E095-4498-AE85-DC0BB66572C7}" srcOrd="4" destOrd="0" presId="urn:microsoft.com/office/officeart/2005/8/layout/cycle1"/>
    <dgm:cxn modelId="{2C901BAA-41DA-42FF-8E03-47BE566B519A}" type="presParOf" srcId="{1C61428D-82C4-4A3C-99C5-50C12F815D89}" destId="{6A5C6AC5-2379-4C1E-8F30-3A9B9FADCC0A}" srcOrd="5" destOrd="0" presId="urn:microsoft.com/office/officeart/2005/8/layout/cycle1"/>
    <dgm:cxn modelId="{1080329E-04A9-4215-8600-7E62A9096A73}" type="presParOf" srcId="{1C61428D-82C4-4A3C-99C5-50C12F815D89}" destId="{81293A8D-C69F-400A-BC43-BB98F8A83FE2}" srcOrd="6" destOrd="0" presId="urn:microsoft.com/office/officeart/2005/8/layout/cycle1"/>
    <dgm:cxn modelId="{9983FCDF-82A2-4120-821B-EBD5958140C1}" type="presParOf" srcId="{1C61428D-82C4-4A3C-99C5-50C12F815D89}" destId="{23C6E849-4E6A-46E9-BDF3-83A7CAF23938}" srcOrd="7" destOrd="0" presId="urn:microsoft.com/office/officeart/2005/8/layout/cycle1"/>
    <dgm:cxn modelId="{C025676C-864D-4E1C-9FCB-9A51D2606AE8}" type="presParOf" srcId="{1C61428D-82C4-4A3C-99C5-50C12F815D89}" destId="{C9B1CF99-F65E-44A6-8FCC-22988D62D932}" srcOrd="8" destOrd="0" presId="urn:microsoft.com/office/officeart/2005/8/layout/cycle1"/>
    <dgm:cxn modelId="{E6659C18-0396-4628-AAB6-833F92581BDB}" type="presParOf" srcId="{1C61428D-82C4-4A3C-99C5-50C12F815D89}" destId="{FD88C0DF-7EBD-44A6-8D26-396618B1B74C}" srcOrd="9" destOrd="0" presId="urn:microsoft.com/office/officeart/2005/8/layout/cycle1"/>
    <dgm:cxn modelId="{9BB6D4BF-6474-45A4-BB32-405A6BB92368}" type="presParOf" srcId="{1C61428D-82C4-4A3C-99C5-50C12F815D89}" destId="{C379AB12-D318-45AC-98F6-3941C0549C94}" srcOrd="10" destOrd="0" presId="urn:microsoft.com/office/officeart/2005/8/layout/cycle1"/>
    <dgm:cxn modelId="{421E0CC7-DA2C-45AA-8C30-29A3119D17E1}" type="presParOf" srcId="{1C61428D-82C4-4A3C-99C5-50C12F815D89}" destId="{B7FA4FC5-6E8D-4A48-B3C4-4262EC384655}" srcOrd="11" destOrd="0" presId="urn:microsoft.com/office/officeart/2005/8/layout/cycle1"/>
    <dgm:cxn modelId="{7DDED732-394A-4076-87F0-83D71A4DCC02}" type="presParOf" srcId="{1C61428D-82C4-4A3C-99C5-50C12F815D89}" destId="{9356203A-FFBD-479D-A597-874954E93BE1}" srcOrd="12" destOrd="0" presId="urn:microsoft.com/office/officeart/2005/8/layout/cycle1"/>
    <dgm:cxn modelId="{F3F822A3-5E65-4490-9046-2DB8E332BF09}" type="presParOf" srcId="{1C61428D-82C4-4A3C-99C5-50C12F815D89}" destId="{59922314-BB12-4E44-AFF0-32C59C446EB7}" srcOrd="13" destOrd="0" presId="urn:microsoft.com/office/officeart/2005/8/layout/cycle1"/>
    <dgm:cxn modelId="{B87A46B9-B65B-4099-919B-80CE1F8DC8A9}" type="presParOf" srcId="{1C61428D-82C4-4A3C-99C5-50C12F815D89}" destId="{C4A6A026-E4FC-463B-B0D2-18A8AC8A03F0}" srcOrd="14" destOrd="0" presId="urn:microsoft.com/office/officeart/2005/8/layout/cycle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D60C741-995E-4422-8BBB-2D7D26A211BC}">
      <dsp:nvSpPr>
        <dsp:cNvPr id="0" name=""/>
        <dsp:cNvSpPr/>
      </dsp:nvSpPr>
      <dsp:spPr>
        <a:xfrm>
          <a:off x="4718370" y="37104"/>
          <a:ext cx="1263774" cy="12637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i="0" kern="1200" dirty="0" smtClean="0">
              <a:latin typeface="Arial" pitchFamily="34" charset="0"/>
              <a:cs typeface="Arial" pitchFamily="34" charset="0"/>
            </a:rPr>
            <a:t>Language in the Colonial Era</a:t>
          </a:r>
          <a:endParaRPr lang="en-US" sz="1400" b="1" i="0" kern="1200" dirty="0">
            <a:latin typeface="Arial" pitchFamily="34" charset="0"/>
            <a:cs typeface="Arial" pitchFamily="34" charset="0"/>
          </a:endParaRPr>
        </a:p>
      </dsp:txBody>
      <dsp:txXfrm>
        <a:off x="4718370" y="37104"/>
        <a:ext cx="1263774" cy="1263774"/>
      </dsp:txXfrm>
    </dsp:sp>
    <dsp:sp modelId="{B0DEACD5-190C-4E11-9681-CC8E935BC2B0}">
      <dsp:nvSpPr>
        <dsp:cNvPr id="0" name=""/>
        <dsp:cNvSpPr/>
      </dsp:nvSpPr>
      <dsp:spPr>
        <a:xfrm>
          <a:off x="1745942" y="594"/>
          <a:ext cx="4737715" cy="4737715"/>
        </a:xfrm>
        <a:prstGeom prst="circularArrow">
          <a:avLst>
            <a:gd name="adj1" fmla="val 5202"/>
            <a:gd name="adj2" fmla="val 336016"/>
            <a:gd name="adj3" fmla="val 21292821"/>
            <a:gd name="adj4" fmla="val 19766608"/>
            <a:gd name="adj5" fmla="val 6069"/>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34693672-E095-4498-AE85-DC0BB66572C7}">
      <dsp:nvSpPr>
        <dsp:cNvPr id="0" name=""/>
        <dsp:cNvSpPr/>
      </dsp:nvSpPr>
      <dsp:spPr>
        <a:xfrm>
          <a:off x="5481924" y="2387084"/>
          <a:ext cx="1263774" cy="12637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Language after Independence</a:t>
          </a:r>
          <a:endParaRPr lang="en-US" sz="1400" b="1" kern="1200" dirty="0"/>
        </a:p>
      </dsp:txBody>
      <dsp:txXfrm>
        <a:off x="5481924" y="2387084"/>
        <a:ext cx="1263774" cy="1263774"/>
      </dsp:txXfrm>
    </dsp:sp>
    <dsp:sp modelId="{6A5C6AC5-2379-4C1E-8F30-3A9B9FADCC0A}">
      <dsp:nvSpPr>
        <dsp:cNvPr id="0" name=""/>
        <dsp:cNvSpPr/>
      </dsp:nvSpPr>
      <dsp:spPr>
        <a:xfrm>
          <a:off x="1745942" y="594"/>
          <a:ext cx="4737715" cy="4737715"/>
        </a:xfrm>
        <a:prstGeom prst="circularArrow">
          <a:avLst>
            <a:gd name="adj1" fmla="val 5202"/>
            <a:gd name="adj2" fmla="val 336016"/>
            <a:gd name="adj3" fmla="val 4014262"/>
            <a:gd name="adj4" fmla="val 2253833"/>
            <a:gd name="adj5" fmla="val 6069"/>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23C6E849-4E6A-46E9-BDF3-83A7CAF23938}">
      <dsp:nvSpPr>
        <dsp:cNvPr id="0" name=""/>
        <dsp:cNvSpPr/>
      </dsp:nvSpPr>
      <dsp:spPr>
        <a:xfrm>
          <a:off x="3482912" y="3839451"/>
          <a:ext cx="1263774" cy="12637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NPE 68, 86, POA 1992</a:t>
          </a:r>
          <a:endParaRPr lang="en-US" sz="1400" b="1" kern="1200" dirty="0"/>
        </a:p>
      </dsp:txBody>
      <dsp:txXfrm>
        <a:off x="3482912" y="3839451"/>
        <a:ext cx="1263774" cy="1263774"/>
      </dsp:txXfrm>
    </dsp:sp>
    <dsp:sp modelId="{C9B1CF99-F65E-44A6-8FCC-22988D62D932}">
      <dsp:nvSpPr>
        <dsp:cNvPr id="0" name=""/>
        <dsp:cNvSpPr/>
      </dsp:nvSpPr>
      <dsp:spPr>
        <a:xfrm>
          <a:off x="1745942" y="594"/>
          <a:ext cx="4737715" cy="4737715"/>
        </a:xfrm>
        <a:prstGeom prst="circularArrow">
          <a:avLst>
            <a:gd name="adj1" fmla="val 5202"/>
            <a:gd name="adj2" fmla="val 336016"/>
            <a:gd name="adj3" fmla="val 8210150"/>
            <a:gd name="adj4" fmla="val 6449722"/>
            <a:gd name="adj5" fmla="val 6069"/>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C379AB12-D318-45AC-98F6-3941C0549C94}">
      <dsp:nvSpPr>
        <dsp:cNvPr id="0" name=""/>
        <dsp:cNvSpPr/>
      </dsp:nvSpPr>
      <dsp:spPr>
        <a:xfrm>
          <a:off x="1483901" y="2387084"/>
          <a:ext cx="1263774" cy="12637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NCF 2005 and Language</a:t>
          </a:r>
          <a:endParaRPr lang="en-US" sz="1400" b="1" kern="1200" dirty="0"/>
        </a:p>
      </dsp:txBody>
      <dsp:txXfrm>
        <a:off x="1483901" y="2387084"/>
        <a:ext cx="1263774" cy="1263774"/>
      </dsp:txXfrm>
    </dsp:sp>
    <dsp:sp modelId="{B7FA4FC5-6E8D-4A48-B3C4-4262EC384655}">
      <dsp:nvSpPr>
        <dsp:cNvPr id="0" name=""/>
        <dsp:cNvSpPr/>
      </dsp:nvSpPr>
      <dsp:spPr>
        <a:xfrm>
          <a:off x="1745942" y="594"/>
          <a:ext cx="4737715" cy="4737715"/>
        </a:xfrm>
        <a:prstGeom prst="circularArrow">
          <a:avLst>
            <a:gd name="adj1" fmla="val 5202"/>
            <a:gd name="adj2" fmla="val 336016"/>
            <a:gd name="adj3" fmla="val 12297376"/>
            <a:gd name="adj4" fmla="val 10771163"/>
            <a:gd name="adj5" fmla="val 6069"/>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59922314-BB12-4E44-AFF0-32C59C446EB7}">
      <dsp:nvSpPr>
        <dsp:cNvPr id="0" name=""/>
        <dsp:cNvSpPr/>
      </dsp:nvSpPr>
      <dsp:spPr>
        <a:xfrm>
          <a:off x="2247455" y="37104"/>
          <a:ext cx="1263774" cy="12637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NEP 2019 and Language</a:t>
          </a:r>
          <a:endParaRPr lang="en-US" sz="1400" b="1" kern="1200" dirty="0"/>
        </a:p>
      </dsp:txBody>
      <dsp:txXfrm>
        <a:off x="2247455" y="37104"/>
        <a:ext cx="1263774" cy="1263774"/>
      </dsp:txXfrm>
    </dsp:sp>
    <dsp:sp modelId="{C4A6A026-E4FC-463B-B0D2-18A8AC8A03F0}">
      <dsp:nvSpPr>
        <dsp:cNvPr id="0" name=""/>
        <dsp:cNvSpPr/>
      </dsp:nvSpPr>
      <dsp:spPr>
        <a:xfrm>
          <a:off x="1745942" y="594"/>
          <a:ext cx="4737715" cy="4737715"/>
        </a:xfrm>
        <a:prstGeom prst="circularArrow">
          <a:avLst>
            <a:gd name="adj1" fmla="val 5202"/>
            <a:gd name="adj2" fmla="val 336016"/>
            <a:gd name="adj3" fmla="val 16865252"/>
            <a:gd name="adj4" fmla="val 15198732"/>
            <a:gd name="adj5" fmla="val 6069"/>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A97E9B4-CBB1-496A-B92E-1FFA67967CD7}" type="datetimeFigureOut">
              <a:rPr lang="en-US" smtClean="0"/>
              <a:pPr/>
              <a:t>08-Jun-20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FB8D752-1250-4AD9-9EA2-5F1BD828472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A97E9B4-CBB1-496A-B92E-1FFA67967CD7}" type="datetimeFigureOut">
              <a:rPr lang="en-US" smtClean="0"/>
              <a:pPr/>
              <a:t>08-Jun-20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FB8D752-1250-4AD9-9EA2-5F1BD828472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A97E9B4-CBB1-496A-B92E-1FFA67967CD7}" type="datetimeFigureOut">
              <a:rPr lang="en-US" smtClean="0"/>
              <a:pPr/>
              <a:t>08-Jun-20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FB8D752-1250-4AD9-9EA2-5F1BD828472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A97E9B4-CBB1-496A-B92E-1FFA67967CD7}" type="datetimeFigureOut">
              <a:rPr lang="en-US" smtClean="0"/>
              <a:pPr/>
              <a:t>08-Jun-20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FB8D752-1250-4AD9-9EA2-5F1BD8284729}"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A97E9B4-CBB1-496A-B92E-1FFA67967CD7}" type="datetimeFigureOut">
              <a:rPr lang="en-US" smtClean="0"/>
              <a:pPr/>
              <a:t>08-Jun-20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FB8D752-1250-4AD9-9EA2-5F1BD8284729}"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A97E9B4-CBB1-496A-B92E-1FFA67967CD7}" type="datetimeFigureOut">
              <a:rPr lang="en-US" smtClean="0"/>
              <a:pPr/>
              <a:t>08-Jun-20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FB8D752-1250-4AD9-9EA2-5F1BD8284729}"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A97E9B4-CBB1-496A-B92E-1FFA67967CD7}" type="datetimeFigureOut">
              <a:rPr lang="en-US" smtClean="0"/>
              <a:pPr/>
              <a:t>08-Jun-20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FB8D752-1250-4AD9-9EA2-5F1BD828472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4A97E9B4-CBB1-496A-B92E-1FFA67967CD7}" type="datetimeFigureOut">
              <a:rPr lang="en-US" smtClean="0"/>
              <a:pPr/>
              <a:t>08-Jun-20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FB8D752-1250-4AD9-9EA2-5F1BD8284729}"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A97E9B4-CBB1-496A-B92E-1FFA67967CD7}" type="datetimeFigureOut">
              <a:rPr lang="en-US" smtClean="0"/>
              <a:pPr/>
              <a:t>08-Jun-20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1FB8D752-1250-4AD9-9EA2-5F1BD828472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4A97E9B4-CBB1-496A-B92E-1FFA67967CD7}" type="datetimeFigureOut">
              <a:rPr lang="en-US" smtClean="0"/>
              <a:pPr/>
              <a:t>08-Jun-20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FB8D752-1250-4AD9-9EA2-5F1BD828472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A97E9B4-CBB1-496A-B92E-1FFA67967CD7}" type="datetimeFigureOut">
              <a:rPr lang="en-US" smtClean="0"/>
              <a:pPr/>
              <a:t>08-Jun-20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FB8D752-1250-4AD9-9EA2-5F1BD8284729}"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A97E9B4-CBB1-496A-B92E-1FFA67967CD7}" type="datetimeFigureOut">
              <a:rPr lang="en-US" smtClean="0"/>
              <a:pPr/>
              <a:t>08-Jun-20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FB8D752-1250-4AD9-9EA2-5F1BD828472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mhrd.gov.in/sites/upload_files/mhrd/files/document-reports/NPE-1968.pdf" TargetMode="External"/><Relationship Id="rId2" Type="http://schemas.openxmlformats.org/officeDocument/2006/relationships/hyperlink" Target="https://www.ijeast.com/" TargetMode="External"/><Relationship Id="rId1" Type="http://schemas.openxmlformats.org/officeDocument/2006/relationships/slideLayout" Target="../slideLayouts/slideLayout2.xml"/><Relationship Id="rId6" Type="http://schemas.openxmlformats.org/officeDocument/2006/relationships/hyperlink" Target="https://www.ncert.nic.in/departments/nie/del/publication/pdf/English_Primary_level.pdf" TargetMode="External"/><Relationship Id="rId5" Type="http://schemas.openxmlformats.org/officeDocument/2006/relationships/hyperlink" Target="http://www.academics-india.com/npe86-mod92.pdf" TargetMode="External"/><Relationship Id="rId4" Type="http://schemas.openxmlformats.org/officeDocument/2006/relationships/hyperlink" Target="https://innovate.mygov.in/wp-content/uploads/2019/06/mygov15596510111.pdf"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1371600"/>
            <a:ext cx="6172200" cy="1894362"/>
          </a:xfrm>
        </p:spPr>
        <p:txBody>
          <a:bodyPr>
            <a:normAutofit fontScale="90000"/>
          </a:bodyPr>
          <a:lstStyle/>
          <a:p>
            <a:r>
              <a:rPr lang="en-US" dirty="0" smtClean="0">
                <a:latin typeface="Bell MT" pitchFamily="18" charset="0"/>
              </a:rPr>
              <a:t>The Impact of National Education Policy-2019 on Language</a:t>
            </a:r>
            <a:endParaRPr lang="en-US" dirty="0">
              <a:latin typeface="Bell MT" pitchFamily="18" charset="0"/>
            </a:endParaRPr>
          </a:p>
        </p:txBody>
      </p:sp>
      <p:sp>
        <p:nvSpPr>
          <p:cNvPr id="3" name="Subtitle 2"/>
          <p:cNvSpPr>
            <a:spLocks noGrp="1"/>
          </p:cNvSpPr>
          <p:nvPr>
            <p:ph type="subTitle" idx="1"/>
          </p:nvPr>
        </p:nvSpPr>
        <p:spPr>
          <a:xfrm>
            <a:off x="1219200" y="3810000"/>
            <a:ext cx="7086600" cy="1371600"/>
          </a:xfrm>
        </p:spPr>
        <p:txBody>
          <a:bodyPr>
            <a:normAutofit fontScale="85000" lnSpcReduction="20000"/>
          </a:bodyPr>
          <a:lstStyle/>
          <a:p>
            <a:r>
              <a:rPr lang="en-US" b="1" dirty="0" smtClean="0">
                <a:solidFill>
                  <a:schemeClr val="tx1">
                    <a:lumMod val="95000"/>
                    <a:lumOff val="5000"/>
                  </a:schemeClr>
                </a:solidFill>
                <a:latin typeface="Bell MT" pitchFamily="18" charset="0"/>
              </a:rPr>
              <a:t>ANIMESH DAS</a:t>
            </a:r>
          </a:p>
          <a:p>
            <a:endParaRPr lang="en-US" b="1" dirty="0" smtClean="0">
              <a:solidFill>
                <a:schemeClr val="tx1">
                  <a:lumMod val="95000"/>
                  <a:lumOff val="5000"/>
                </a:schemeClr>
              </a:solidFill>
              <a:latin typeface="Bell MT" pitchFamily="18" charset="0"/>
            </a:endParaRPr>
          </a:p>
          <a:p>
            <a:r>
              <a:rPr lang="en-US" b="1" dirty="0" smtClean="0">
                <a:solidFill>
                  <a:schemeClr val="tx1">
                    <a:lumMod val="95000"/>
                    <a:lumOff val="5000"/>
                  </a:schemeClr>
                </a:solidFill>
                <a:latin typeface="Bell MT" pitchFamily="18" charset="0"/>
              </a:rPr>
              <a:t>Student, Integrated B.Ed.-M.Ed.</a:t>
            </a:r>
          </a:p>
          <a:p>
            <a:r>
              <a:rPr lang="en-US" b="1" dirty="0" smtClean="0">
                <a:solidFill>
                  <a:schemeClr val="tx1">
                    <a:lumMod val="95000"/>
                    <a:lumOff val="5000"/>
                  </a:schemeClr>
                </a:solidFill>
                <a:latin typeface="Bell MT" pitchFamily="18" charset="0"/>
              </a:rPr>
              <a:t>Regional Institute of Education (NCERT) Bhopal</a:t>
            </a:r>
            <a:endParaRPr lang="en-US" b="1" dirty="0">
              <a:solidFill>
                <a:schemeClr val="tx1">
                  <a:lumMod val="95000"/>
                  <a:lumOff val="5000"/>
                </a:schemeClr>
              </a:solidFill>
              <a:latin typeface="Bell MT"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descr="Screenshot (66).png"/>
          <p:cNvPicPr>
            <a:picLocks noGrp="1" noChangeAspect="1"/>
          </p:cNvPicPr>
          <p:nvPr>
            <p:ph idx="1"/>
          </p:nvPr>
        </p:nvPicPr>
        <p:blipFill>
          <a:blip r:embed="rId2" cstate="print"/>
          <a:stretch>
            <a:fillRect/>
          </a:stretch>
        </p:blipFill>
        <p:spPr>
          <a:xfrm>
            <a:off x="228600" y="2133600"/>
            <a:ext cx="2971800" cy="1752600"/>
          </a:xfrm>
        </p:spPr>
      </p:pic>
      <p:sp>
        <p:nvSpPr>
          <p:cNvPr id="2" name="Title 1"/>
          <p:cNvSpPr>
            <a:spLocks noGrp="1"/>
          </p:cNvSpPr>
          <p:nvPr>
            <p:ph type="title"/>
          </p:nvPr>
        </p:nvSpPr>
        <p:spPr>
          <a:xfrm>
            <a:off x="1295400" y="304800"/>
            <a:ext cx="6477000" cy="563562"/>
          </a:xfrm>
        </p:spPr>
        <p:txBody>
          <a:bodyPr>
            <a:normAutofit fontScale="90000"/>
          </a:bodyPr>
          <a:lstStyle/>
          <a:p>
            <a:r>
              <a:rPr lang="en-US" sz="3600" b="1" i="1" dirty="0" smtClean="0">
                <a:latin typeface="Bookman Old Style" pitchFamily="18" charset="0"/>
                <a:cs typeface="Arial" pitchFamily="34" charset="0"/>
              </a:rPr>
              <a:t>Constitutional Provisions</a:t>
            </a:r>
            <a:endParaRPr lang="en-US" sz="3600" b="1" i="1" dirty="0">
              <a:latin typeface="Bookman Old Style" pitchFamily="18" charset="0"/>
              <a:cs typeface="Arial" pitchFamily="34" charset="0"/>
            </a:endParaRPr>
          </a:p>
        </p:txBody>
      </p:sp>
      <p:sp>
        <p:nvSpPr>
          <p:cNvPr id="10" name="TextBox 9"/>
          <p:cNvSpPr txBox="1"/>
          <p:nvPr/>
        </p:nvSpPr>
        <p:spPr>
          <a:xfrm>
            <a:off x="3276600" y="1600200"/>
            <a:ext cx="5562600" cy="4524315"/>
          </a:xfrm>
          <a:prstGeom prst="rect">
            <a:avLst/>
          </a:prstGeom>
          <a:noFill/>
        </p:spPr>
        <p:txBody>
          <a:bodyPr wrap="square" rtlCol="0">
            <a:spAutoFit/>
          </a:bodyPr>
          <a:lstStyle/>
          <a:p>
            <a:pPr>
              <a:buFont typeface="Arial" pitchFamily="34" charset="0"/>
              <a:buChar char="•"/>
            </a:pPr>
            <a:r>
              <a:rPr lang="en-US" dirty="0" smtClean="0"/>
              <a:t> </a:t>
            </a:r>
            <a:r>
              <a:rPr lang="en-US" dirty="0"/>
              <a:t>English would be used for all legal purposes -in court proceedings, bills, laws, rules and other regulations (Article 348</a:t>
            </a:r>
            <a:r>
              <a:rPr lang="en-US" dirty="0" smtClean="0"/>
              <a:t>).</a:t>
            </a:r>
          </a:p>
          <a:p>
            <a:pPr>
              <a:buFont typeface="Arial" pitchFamily="34" charset="0"/>
              <a:buChar char="•"/>
            </a:pPr>
            <a:endParaRPr lang="en-US" dirty="0"/>
          </a:p>
          <a:p>
            <a:pPr>
              <a:buFont typeface="Arial" pitchFamily="34" charset="0"/>
              <a:buChar char="•"/>
            </a:pPr>
            <a:r>
              <a:rPr lang="en-US" b="1" dirty="0" smtClean="0"/>
              <a:t>Article 350- </a:t>
            </a:r>
            <a:r>
              <a:rPr lang="en-US" dirty="0" smtClean="0"/>
              <a:t>Language to be used in representations for redress of grievances.</a:t>
            </a:r>
          </a:p>
          <a:p>
            <a:pPr>
              <a:buFont typeface="Arial" pitchFamily="34" charset="0"/>
              <a:buChar char="•"/>
            </a:pPr>
            <a:endParaRPr lang="en-US" dirty="0"/>
          </a:p>
          <a:p>
            <a:pPr>
              <a:buFont typeface="Arial" pitchFamily="34" charset="0"/>
              <a:buChar char="•"/>
            </a:pPr>
            <a:r>
              <a:rPr lang="en-US" b="1" dirty="0" smtClean="0"/>
              <a:t>Article 350A- </a:t>
            </a:r>
            <a:r>
              <a:rPr lang="en-US" dirty="0" smtClean="0"/>
              <a:t>Facilities for instruction in mother-tongue at primary stage.</a:t>
            </a:r>
          </a:p>
          <a:p>
            <a:pPr>
              <a:buFont typeface="Arial" pitchFamily="34" charset="0"/>
              <a:buChar char="•"/>
            </a:pPr>
            <a:endParaRPr lang="en-US" dirty="0"/>
          </a:p>
          <a:p>
            <a:pPr>
              <a:buFont typeface="Arial" pitchFamily="34" charset="0"/>
              <a:buChar char="•"/>
            </a:pPr>
            <a:r>
              <a:rPr lang="en-US" b="1" dirty="0" smtClean="0"/>
              <a:t>Article 350B- </a:t>
            </a:r>
            <a:r>
              <a:rPr lang="en-US" dirty="0" smtClean="0"/>
              <a:t>Special Officer for linguistic minorities.</a:t>
            </a:r>
          </a:p>
          <a:p>
            <a:pPr>
              <a:buFont typeface="Arial" pitchFamily="34" charset="0"/>
              <a:buChar char="•"/>
            </a:pPr>
            <a:endParaRPr lang="en-US" dirty="0"/>
          </a:p>
          <a:p>
            <a:pPr>
              <a:buFont typeface="Arial" pitchFamily="34" charset="0"/>
              <a:buChar char="•"/>
            </a:pPr>
            <a:r>
              <a:rPr lang="en-US" b="1" dirty="0" smtClean="0"/>
              <a:t>Article 351- </a:t>
            </a:r>
            <a:r>
              <a:rPr lang="en-US" dirty="0" smtClean="0"/>
              <a:t>Directive for development of the Hindi language</a:t>
            </a:r>
          </a:p>
          <a:p>
            <a:pPr>
              <a:buFont typeface="Arial" pitchFamily="34" charset="0"/>
              <a:buChar char="•"/>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buNone/>
            </a:pPr>
            <a:r>
              <a:rPr lang="en-US" sz="2400" b="1" i="1" dirty="0" smtClean="0"/>
              <a:t> Provisions for the promotion and development of Languages</a:t>
            </a:r>
          </a:p>
          <a:p>
            <a:pPr>
              <a:buNone/>
            </a:pPr>
            <a:endParaRPr lang="en-US" b="1" i="1" dirty="0" smtClean="0"/>
          </a:p>
          <a:p>
            <a:pPr>
              <a:lnSpc>
                <a:spcPct val="220000"/>
              </a:lnSpc>
            </a:pPr>
            <a:r>
              <a:rPr lang="en-US" sz="1800" b="1" i="1" dirty="0"/>
              <a:t> </a:t>
            </a:r>
            <a:r>
              <a:rPr lang="en-US" sz="1800" b="1" i="1" dirty="0" smtClean="0"/>
              <a:t>Focus on Regional Languages and Literature</a:t>
            </a:r>
          </a:p>
          <a:p>
            <a:pPr>
              <a:lnSpc>
                <a:spcPct val="220000"/>
              </a:lnSpc>
            </a:pPr>
            <a:r>
              <a:rPr lang="en-US" sz="1800" b="1" i="1" dirty="0"/>
              <a:t> </a:t>
            </a:r>
            <a:r>
              <a:rPr lang="en-US" sz="1800" b="1" i="1" dirty="0" smtClean="0"/>
              <a:t>At the State Level: The Three Language Formula</a:t>
            </a:r>
          </a:p>
          <a:p>
            <a:pPr>
              <a:lnSpc>
                <a:spcPct val="220000"/>
              </a:lnSpc>
            </a:pPr>
            <a:r>
              <a:rPr lang="en-US" sz="1800" b="1" i="1" dirty="0"/>
              <a:t> </a:t>
            </a:r>
            <a:r>
              <a:rPr lang="en-US" sz="1800" b="1" i="1" dirty="0" smtClean="0"/>
              <a:t>Focus on the Promotion and Development of Hindi</a:t>
            </a:r>
          </a:p>
          <a:p>
            <a:pPr>
              <a:lnSpc>
                <a:spcPct val="220000"/>
              </a:lnSpc>
            </a:pPr>
            <a:r>
              <a:rPr lang="en-US" sz="1800" b="1" i="1" dirty="0"/>
              <a:t> </a:t>
            </a:r>
            <a:r>
              <a:rPr lang="en-US" sz="1800" b="1" i="1" dirty="0" smtClean="0"/>
              <a:t>Study of Sanskrit specifically in  courses such as Modern Indian Languages, Ancient Indian History, Indology and Indian Philosophy</a:t>
            </a:r>
          </a:p>
          <a:p>
            <a:pPr>
              <a:lnSpc>
                <a:spcPct val="220000"/>
              </a:lnSpc>
            </a:pPr>
            <a:r>
              <a:rPr lang="en-US" sz="1800" b="1" i="1" dirty="0"/>
              <a:t> </a:t>
            </a:r>
            <a:r>
              <a:rPr lang="en-US" sz="1800" b="1" i="1" dirty="0" smtClean="0"/>
              <a:t>Special Emphasis on the study of English and Other International Languages.</a:t>
            </a:r>
          </a:p>
        </p:txBody>
      </p:sp>
      <p:sp>
        <p:nvSpPr>
          <p:cNvPr id="2" name="Title 1"/>
          <p:cNvSpPr>
            <a:spLocks noGrp="1"/>
          </p:cNvSpPr>
          <p:nvPr>
            <p:ph type="title"/>
          </p:nvPr>
        </p:nvSpPr>
        <p:spPr/>
        <p:txBody>
          <a:bodyPr>
            <a:noAutofit/>
          </a:bodyPr>
          <a:lstStyle/>
          <a:p>
            <a:r>
              <a:rPr lang="en-US" sz="2800" b="1" i="1" dirty="0" smtClean="0">
                <a:latin typeface="Bookman Old Style" pitchFamily="18" charset="0"/>
              </a:rPr>
              <a:t>National Policy on Education 1968</a:t>
            </a:r>
            <a:endParaRPr lang="en-US" sz="2800" b="1" i="1" dirty="0">
              <a:latin typeface="Bookman Old Style"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a:t>
            </a:r>
            <a:endParaRPr lang="en-US" dirty="0"/>
          </a:p>
        </p:txBody>
      </p:sp>
      <p:sp>
        <p:nvSpPr>
          <p:cNvPr id="2" name="Title 1"/>
          <p:cNvSpPr>
            <a:spLocks noGrp="1"/>
          </p:cNvSpPr>
          <p:nvPr>
            <p:ph type="title"/>
          </p:nvPr>
        </p:nvSpPr>
        <p:spPr>
          <a:xfrm>
            <a:off x="1447800" y="0"/>
            <a:ext cx="6019800" cy="1066800"/>
          </a:xfrm>
        </p:spPr>
        <p:txBody>
          <a:bodyPr>
            <a:noAutofit/>
          </a:bodyPr>
          <a:lstStyle/>
          <a:p>
            <a:r>
              <a:rPr lang="en-US" sz="2800" b="1" dirty="0" smtClean="0">
                <a:latin typeface="Cambria Math" pitchFamily="18" charset="0"/>
                <a:ea typeface="Cambria Math" pitchFamily="18" charset="0"/>
              </a:rPr>
              <a:t>National Curriculum Framework 2005</a:t>
            </a:r>
            <a:endParaRPr lang="en-US" sz="2800" b="1" dirty="0">
              <a:latin typeface="Cambria Math" pitchFamily="18" charset="0"/>
              <a:ea typeface="Cambria Math" pitchFamily="18" charset="0"/>
            </a:endParaRPr>
          </a:p>
        </p:txBody>
      </p:sp>
      <p:sp>
        <p:nvSpPr>
          <p:cNvPr id="1025" name="Rectangle 1"/>
          <p:cNvSpPr>
            <a:spLocks noChangeArrowheads="1"/>
          </p:cNvSpPr>
          <p:nvPr/>
        </p:nvSpPr>
        <p:spPr bwMode="auto">
          <a:xfrm>
            <a:off x="457200" y="1954016"/>
            <a:ext cx="8077200" cy="34240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buFont typeface="Arial" pitchFamily="34" charset="0"/>
              <a:buChar char="•"/>
            </a:pPr>
            <a:r>
              <a:rPr lang="en-US" sz="2400" dirty="0" smtClean="0">
                <a:latin typeface="Times New Roman" pitchFamily="18" charset="0"/>
                <a:ea typeface="Calibri" pitchFamily="34" charset="0"/>
                <a:cs typeface="Times New Roman" pitchFamily="18" charset="0"/>
              </a:rPr>
              <a:t> </a:t>
            </a:r>
            <a:r>
              <a:rPr lang="en-US" sz="2000" dirty="0" smtClean="0">
                <a:latin typeface="Times New Roman" pitchFamily="18" charset="0"/>
                <a:ea typeface="Calibri" pitchFamily="34" charset="0"/>
                <a:cs typeface="Times New Roman" pitchFamily="18" charset="0"/>
              </a:rPr>
              <a:t>An across the curriculum approach that Breaks down the barrier between English and other subjects and English and other languages.</a:t>
            </a:r>
          </a:p>
          <a:p>
            <a:pPr lvl="0" fontAlgn="base">
              <a:spcBef>
                <a:spcPct val="0"/>
              </a:spcBef>
              <a:spcAft>
                <a:spcPct val="0"/>
              </a:spcAft>
              <a:buFont typeface="Arial" pitchFamily="34" charset="0"/>
              <a:buChar char="•"/>
            </a:pPr>
            <a:endParaRPr lang="en-US" sz="2400" dirty="0" smtClean="0">
              <a:latin typeface="Times New Roman" pitchFamily="18" charset="0"/>
              <a:ea typeface="Calibri" pitchFamily="34" charset="0"/>
              <a:cs typeface="Times New Roman" pitchFamily="18" charset="0"/>
            </a:endParaRPr>
          </a:p>
          <a:p>
            <a:pPr lvl="0" fontAlgn="base">
              <a:spcBef>
                <a:spcPct val="0"/>
              </a:spcBef>
              <a:spcAft>
                <a:spcPct val="0"/>
              </a:spcAft>
              <a:buFont typeface="Arial" pitchFamily="34" charset="0"/>
              <a:buChar char="•"/>
            </a:pPr>
            <a:r>
              <a:rPr lang="en-US" sz="2000" dirty="0" smtClean="0">
                <a:latin typeface="Times New Roman" pitchFamily="18" charset="0"/>
                <a:ea typeface="Calibri" pitchFamily="34" charset="0"/>
                <a:cs typeface="Times New Roman" pitchFamily="18" charset="0"/>
              </a:rPr>
              <a:t>The child learns language not merely as a subject but as a medium.</a:t>
            </a:r>
            <a:endPar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dirty="0" smtClean="0">
                <a:ln>
                  <a:noFill/>
                </a:ln>
                <a:solidFill>
                  <a:schemeClr val="tx1"/>
                </a:solidFill>
                <a:effectLst/>
                <a:latin typeface="Calibri"/>
                <a:ea typeface="Calibri" pitchFamily="34" charset="0"/>
                <a:cs typeface="Times New Roman" pitchFamily="18" charset="0"/>
              </a:rPr>
              <a:t> </a:t>
            </a:r>
            <a:endParaRPr kumimoji="0" lang="en-US" sz="2000" b="0" i="0" u="none" strike="noStrike" cap="none" normalizeH="0" baseline="0" dirty="0" smtClean="0">
              <a:ln>
                <a:noFill/>
              </a:ln>
              <a:solidFill>
                <a:schemeClr val="tx1"/>
              </a:solidFill>
              <a:effectLst/>
              <a:latin typeface="Calibri"/>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 renewed effort should be made to implement the three-language formula, emphasizing the recognition of children's home language(s) or mother tongue(s) as the best medium of instruction. These include tribal languages.</a:t>
            </a: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Multilingual approach in teaching languages.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Cambria Math" pitchFamily="18" charset="0"/>
                <a:ea typeface="Cambria Math" pitchFamily="18" charset="0"/>
              </a:rPr>
              <a:t>  Revival of the Sanskrit and Urdu Language</a:t>
            </a:r>
          </a:p>
          <a:p>
            <a:endParaRPr lang="en-US" dirty="0">
              <a:latin typeface="Cambria Math" pitchFamily="18" charset="0"/>
              <a:ea typeface="Cambria Math" pitchFamily="18" charset="0"/>
            </a:endParaRPr>
          </a:p>
          <a:p>
            <a:r>
              <a:rPr lang="en-US" dirty="0" smtClean="0">
                <a:latin typeface="Cambria Math" pitchFamily="18" charset="0"/>
                <a:ea typeface="Cambria Math" pitchFamily="18" charset="0"/>
              </a:rPr>
              <a:t> Incorporating Language With Art and drama</a:t>
            </a:r>
          </a:p>
          <a:p>
            <a:endParaRPr lang="en-US" dirty="0">
              <a:latin typeface="Cambria Math" pitchFamily="18" charset="0"/>
              <a:ea typeface="Cambria Math" pitchFamily="18" charset="0"/>
            </a:endParaRPr>
          </a:p>
          <a:p>
            <a:r>
              <a:rPr lang="en-US" dirty="0" smtClean="0">
                <a:latin typeface="Cambria Math" pitchFamily="18" charset="0"/>
                <a:ea typeface="Cambria Math" pitchFamily="18" charset="0"/>
              </a:rPr>
              <a:t> Focus on the use and teaching of Braille and Sign Languages.</a:t>
            </a:r>
            <a:endParaRPr lang="en-US" dirty="0">
              <a:latin typeface="Cambria Math" pitchFamily="18" charset="0"/>
              <a:ea typeface="Cambria Math" pitchFamily="18" charset="0"/>
            </a:endParaRPr>
          </a:p>
        </p:txBody>
      </p:sp>
      <p:sp>
        <p:nvSpPr>
          <p:cNvPr id="2" name="Title 1"/>
          <p:cNvSpPr>
            <a:spLocks noGrp="1"/>
          </p:cNvSpPr>
          <p:nvPr>
            <p:ph type="title"/>
          </p:nvPr>
        </p:nvSpPr>
        <p:spPr>
          <a:xfrm>
            <a:off x="1447800" y="0"/>
            <a:ext cx="6019800" cy="1066800"/>
          </a:xfrm>
        </p:spPr>
        <p:txBody>
          <a:bodyPr>
            <a:noAutofit/>
          </a:bodyPr>
          <a:lstStyle/>
          <a:p>
            <a:r>
              <a:rPr lang="en-US" sz="2800" b="1" dirty="0" smtClean="0">
                <a:latin typeface="Cambria Math" pitchFamily="18" charset="0"/>
                <a:ea typeface="Cambria Math" pitchFamily="18" charset="0"/>
              </a:rPr>
              <a:t>National Curriculum Framework 2005</a:t>
            </a:r>
            <a:endParaRPr lang="en-US" sz="2800" b="1" dirty="0">
              <a:latin typeface="Cambria Math" pitchFamily="18" charset="0"/>
              <a:ea typeface="Cambria Math"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sz="1800" dirty="0" smtClean="0">
                <a:latin typeface="Arial" pitchFamily="34" charset="0"/>
                <a:cs typeface="Arial" pitchFamily="34" charset="0"/>
              </a:rPr>
              <a:t> </a:t>
            </a:r>
            <a:r>
              <a:rPr lang="en-US" sz="1800" dirty="0" smtClean="0">
                <a:latin typeface="Arial" pitchFamily="34" charset="0"/>
                <a:ea typeface="Cambria" pitchFamily="18" charset="0"/>
                <a:cs typeface="Arial" pitchFamily="34" charset="0"/>
              </a:rPr>
              <a:t>Teaching in home languages/mother tongue at School for the better understanding of the learners.</a:t>
            </a:r>
          </a:p>
          <a:p>
            <a:endParaRPr lang="en-US" sz="1800" dirty="0" smtClean="0">
              <a:latin typeface="Arial" pitchFamily="34" charset="0"/>
              <a:ea typeface="Cambria" pitchFamily="18" charset="0"/>
              <a:cs typeface="Arial" pitchFamily="34" charset="0"/>
            </a:endParaRPr>
          </a:p>
          <a:p>
            <a:r>
              <a:rPr lang="en-US" sz="1800" dirty="0" smtClean="0">
                <a:latin typeface="Arial" pitchFamily="34" charset="0"/>
                <a:ea typeface="Cambria" pitchFamily="18" charset="0"/>
                <a:cs typeface="Arial" pitchFamily="34" charset="0"/>
              </a:rPr>
              <a:t> Need to develop textbooks and learning materials in local and tribal languages.</a:t>
            </a:r>
          </a:p>
          <a:p>
            <a:endParaRPr lang="en-US" sz="1800" dirty="0" smtClean="0">
              <a:latin typeface="Arial" pitchFamily="34" charset="0"/>
              <a:ea typeface="Cambria" pitchFamily="18" charset="0"/>
              <a:cs typeface="Arial" pitchFamily="34" charset="0"/>
            </a:endParaRPr>
          </a:p>
          <a:p>
            <a:r>
              <a:rPr lang="en-US" sz="1800" dirty="0" smtClean="0">
                <a:latin typeface="Arial" pitchFamily="34" charset="0"/>
                <a:ea typeface="Cambria" pitchFamily="18" charset="0"/>
                <a:cs typeface="Arial" pitchFamily="34" charset="0"/>
              </a:rPr>
              <a:t> Focus on Bilingual approach (especially in Science teaching) and the use of Bilingual Teaching learning resources.</a:t>
            </a:r>
          </a:p>
          <a:p>
            <a:endParaRPr lang="en-US" sz="1800" dirty="0" smtClean="0">
              <a:latin typeface="Arial" pitchFamily="34" charset="0"/>
              <a:ea typeface="Cambria" pitchFamily="18" charset="0"/>
              <a:cs typeface="Arial" pitchFamily="34" charset="0"/>
            </a:endParaRPr>
          </a:p>
          <a:p>
            <a:r>
              <a:rPr lang="en-US" sz="1800" dirty="0" smtClean="0">
                <a:latin typeface="Arial" pitchFamily="34" charset="0"/>
                <a:ea typeface="Cambria" pitchFamily="18" charset="0"/>
                <a:cs typeface="Arial" pitchFamily="34" charset="0"/>
              </a:rPr>
              <a:t> All students from pre-school and grade-1 should be exposed to learn </a:t>
            </a:r>
            <a:r>
              <a:rPr lang="en-US" sz="1800" dirty="0" err="1" smtClean="0">
                <a:latin typeface="Arial" pitchFamily="34" charset="0"/>
                <a:ea typeface="Cambria" pitchFamily="18" charset="0"/>
                <a:cs typeface="Arial" pitchFamily="34" charset="0"/>
              </a:rPr>
              <a:t>atleast</a:t>
            </a:r>
            <a:r>
              <a:rPr lang="en-US" sz="1800" dirty="0" smtClean="0">
                <a:latin typeface="Arial" pitchFamily="34" charset="0"/>
                <a:ea typeface="Cambria" pitchFamily="18" charset="0"/>
                <a:cs typeface="Arial" pitchFamily="34" charset="0"/>
              </a:rPr>
              <a:t> three languages.</a:t>
            </a:r>
          </a:p>
          <a:p>
            <a:endParaRPr lang="en-US" sz="1800" dirty="0" smtClean="0">
              <a:latin typeface="Arial" pitchFamily="34" charset="0"/>
              <a:ea typeface="Cambria" pitchFamily="18" charset="0"/>
              <a:cs typeface="Arial" pitchFamily="34" charset="0"/>
            </a:endParaRPr>
          </a:p>
          <a:p>
            <a:r>
              <a:rPr lang="en-US" sz="1800" dirty="0" smtClean="0">
                <a:latin typeface="Arial" pitchFamily="34" charset="0"/>
                <a:ea typeface="Cambria" pitchFamily="18" charset="0"/>
                <a:cs typeface="Arial" pitchFamily="34" charset="0"/>
              </a:rPr>
              <a:t> Standardization of the Indian Sign Languages.</a:t>
            </a:r>
            <a:r>
              <a:rPr lang="en-US" sz="1800" dirty="0">
                <a:latin typeface="Arial" pitchFamily="34" charset="0"/>
                <a:ea typeface="Cambria" pitchFamily="18" charset="0"/>
                <a:cs typeface="Arial" pitchFamily="34" charset="0"/>
              </a:rPr>
              <a:t> </a:t>
            </a:r>
            <a:r>
              <a:rPr lang="en-US" sz="1800" dirty="0" smtClean="0">
                <a:latin typeface="Arial" pitchFamily="34" charset="0"/>
                <a:ea typeface="Cambria" pitchFamily="18" charset="0"/>
                <a:cs typeface="Arial" pitchFamily="34" charset="0"/>
              </a:rPr>
              <a:t>National and State Curriculum Materials should be developed.</a:t>
            </a:r>
          </a:p>
          <a:p>
            <a:endParaRPr lang="en-US" sz="1800" dirty="0" smtClean="0">
              <a:latin typeface="Arial" pitchFamily="34" charset="0"/>
              <a:ea typeface="Cambria" pitchFamily="18" charset="0"/>
              <a:cs typeface="Arial" pitchFamily="34" charset="0"/>
            </a:endParaRPr>
          </a:p>
          <a:p>
            <a:r>
              <a:rPr lang="en-US" sz="1800" dirty="0" smtClean="0">
                <a:latin typeface="Arial" pitchFamily="34" charset="0"/>
                <a:ea typeface="Cambria" pitchFamily="18" charset="0"/>
                <a:cs typeface="Arial" pitchFamily="34" charset="0"/>
              </a:rPr>
              <a:t>Multilingualism for expanding the horizon of knowledge.</a:t>
            </a:r>
          </a:p>
          <a:p>
            <a:endParaRPr lang="en-US" sz="1800" dirty="0" smtClean="0">
              <a:latin typeface="Arial" pitchFamily="34" charset="0"/>
              <a:ea typeface="Cambria" pitchFamily="18" charset="0"/>
              <a:cs typeface="Arial" pitchFamily="34" charset="0"/>
            </a:endParaRPr>
          </a:p>
          <a:p>
            <a:r>
              <a:rPr lang="en-US" sz="1800" dirty="0" smtClean="0">
                <a:latin typeface="Arial" pitchFamily="34" charset="0"/>
                <a:ea typeface="Cambria" pitchFamily="18" charset="0"/>
                <a:cs typeface="Arial" pitchFamily="34" charset="0"/>
              </a:rPr>
              <a:t> Shift of focus from English to the other Indian Languages.</a:t>
            </a:r>
          </a:p>
          <a:p>
            <a:endParaRPr lang="en-US" sz="1800" dirty="0" smtClean="0">
              <a:latin typeface="Arial" pitchFamily="34" charset="0"/>
              <a:ea typeface="Cambria" pitchFamily="18" charset="0"/>
              <a:cs typeface="Arial" pitchFamily="34" charset="0"/>
            </a:endParaRPr>
          </a:p>
          <a:p>
            <a:r>
              <a:rPr lang="en-US" sz="1800" dirty="0" smtClean="0">
                <a:latin typeface="Arial" pitchFamily="34" charset="0"/>
                <a:ea typeface="Cambria" pitchFamily="18" charset="0"/>
                <a:cs typeface="Arial" pitchFamily="34" charset="0"/>
              </a:rPr>
              <a:t>With Indian Languages the world languages should also be taught.</a:t>
            </a:r>
          </a:p>
          <a:p>
            <a:r>
              <a:rPr lang="en-US" sz="1800" dirty="0" smtClean="0">
                <a:latin typeface="Arial" pitchFamily="34" charset="0"/>
                <a:ea typeface="Cambria" pitchFamily="18" charset="0"/>
                <a:cs typeface="Arial" pitchFamily="34" charset="0"/>
              </a:rPr>
              <a:t> </a:t>
            </a:r>
          </a:p>
        </p:txBody>
      </p:sp>
      <p:sp>
        <p:nvSpPr>
          <p:cNvPr id="2" name="Title 1"/>
          <p:cNvSpPr>
            <a:spLocks noGrp="1"/>
          </p:cNvSpPr>
          <p:nvPr>
            <p:ph type="title"/>
          </p:nvPr>
        </p:nvSpPr>
        <p:spPr/>
        <p:txBody>
          <a:bodyPr>
            <a:normAutofit fontScale="90000"/>
          </a:bodyPr>
          <a:lstStyle/>
          <a:p>
            <a:r>
              <a:rPr lang="en-US" dirty="0" smtClean="0">
                <a:latin typeface="Bookman Old Style" pitchFamily="18" charset="0"/>
              </a:rPr>
              <a:t>National Education Policy 2019</a:t>
            </a:r>
            <a:endParaRPr lang="en-US" dirty="0">
              <a:latin typeface="Bookman Old Style"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1800" dirty="0" smtClean="0"/>
              <a:t>Decentralization of English (Foucault) and giving equal importance to the languages in the margins of the National discourse.</a:t>
            </a:r>
          </a:p>
          <a:p>
            <a:endParaRPr lang="en-US" sz="1800" dirty="0" smtClean="0"/>
          </a:p>
          <a:p>
            <a:r>
              <a:rPr lang="en-US" sz="1800" dirty="0" smtClean="0"/>
              <a:t> Most Advanced Countries (China, Japan) use their own languages.</a:t>
            </a:r>
          </a:p>
          <a:p>
            <a:endParaRPr lang="en-US" sz="1800" dirty="0" smtClean="0"/>
          </a:p>
          <a:p>
            <a:r>
              <a:rPr lang="en-US" sz="1800" dirty="0" smtClean="0"/>
              <a:t> Bilingual approach in the areas of science and technology.</a:t>
            </a:r>
          </a:p>
          <a:p>
            <a:endParaRPr lang="en-US" sz="1800" dirty="0" smtClean="0"/>
          </a:p>
          <a:p>
            <a:r>
              <a:rPr lang="en-US" sz="1800" dirty="0" smtClean="0"/>
              <a:t> Recruitment of teachers for teaching local languages.</a:t>
            </a:r>
          </a:p>
          <a:p>
            <a:endParaRPr lang="en-US" sz="1800" dirty="0" smtClean="0"/>
          </a:p>
          <a:p>
            <a:r>
              <a:rPr lang="en-US" sz="1800" dirty="0" smtClean="0"/>
              <a:t> Flexibility In the three language formula- Option of changing the languages.</a:t>
            </a:r>
          </a:p>
          <a:p>
            <a:endParaRPr lang="en-US" sz="1800" dirty="0" smtClean="0"/>
          </a:p>
          <a:p>
            <a:r>
              <a:rPr lang="en-US" sz="1800" dirty="0" smtClean="0"/>
              <a:t> Foreign language teaching in secondary schools ( French, German, Spanish, Chinese and Japanese)</a:t>
            </a:r>
          </a:p>
        </p:txBody>
      </p:sp>
      <p:sp>
        <p:nvSpPr>
          <p:cNvPr id="2" name="Title 1"/>
          <p:cNvSpPr>
            <a:spLocks noGrp="1"/>
          </p:cNvSpPr>
          <p:nvPr>
            <p:ph type="title"/>
          </p:nvPr>
        </p:nvSpPr>
        <p:spPr/>
        <p:txBody>
          <a:bodyPr>
            <a:normAutofit fontScale="90000"/>
          </a:bodyPr>
          <a:lstStyle/>
          <a:p>
            <a:r>
              <a:rPr lang="en-US" dirty="0" smtClean="0">
                <a:latin typeface="Bookman Old Style" pitchFamily="18" charset="0"/>
              </a:rPr>
              <a:t>National Education Policy 2019</a:t>
            </a:r>
            <a:endParaRPr lang="en-US" dirty="0">
              <a:latin typeface="Bookman Old Style"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1800" dirty="0" smtClean="0">
                <a:latin typeface="Bookman Old Style" pitchFamily="18" charset="0"/>
              </a:rPr>
              <a:t> Home and local languages and second languages will be enriched with the reading and analysis of uplifting literature.</a:t>
            </a:r>
          </a:p>
          <a:p>
            <a:endParaRPr lang="en-US" sz="1800" dirty="0" smtClean="0">
              <a:latin typeface="Bookman Old Style" pitchFamily="18" charset="0"/>
            </a:endParaRPr>
          </a:p>
          <a:p>
            <a:r>
              <a:rPr lang="en-US" sz="1800" dirty="0" smtClean="0">
                <a:latin typeface="Bookman Old Style" pitchFamily="18" charset="0"/>
              </a:rPr>
              <a:t>  Other art forms like Theater, film excerpts for the enrichment of local language.</a:t>
            </a:r>
          </a:p>
          <a:p>
            <a:endParaRPr lang="en-US" sz="1800" dirty="0" smtClean="0">
              <a:latin typeface="Bookman Old Style" pitchFamily="18" charset="0"/>
            </a:endParaRPr>
          </a:p>
          <a:p>
            <a:r>
              <a:rPr lang="en-US" sz="1800" dirty="0" smtClean="0">
                <a:latin typeface="Bookman Old Style" pitchFamily="18" charset="0"/>
              </a:rPr>
              <a:t> Standardization of Sign Languages.</a:t>
            </a:r>
          </a:p>
          <a:p>
            <a:endParaRPr lang="en-US" sz="1800" dirty="0" smtClean="0">
              <a:latin typeface="Bookman Old Style" pitchFamily="18" charset="0"/>
            </a:endParaRPr>
          </a:p>
          <a:p>
            <a:r>
              <a:rPr lang="en-US" sz="1800" dirty="0" smtClean="0">
                <a:latin typeface="Bookman Old Style" pitchFamily="18" charset="0"/>
              </a:rPr>
              <a:t> While teaching the State Languages, other forms of the language and other predominant language of that area should be given importance  for inclusivity, interest, enjoyment and enrichment.</a:t>
            </a:r>
          </a:p>
          <a:p>
            <a:r>
              <a:rPr lang="en-US" sz="1800" dirty="0" smtClean="0">
                <a:latin typeface="Bookman Old Style" pitchFamily="18" charset="0"/>
              </a:rPr>
              <a:t>(</a:t>
            </a:r>
            <a:r>
              <a:rPr lang="en-US" sz="1800" dirty="0" err="1" smtClean="0">
                <a:latin typeface="Bookman Old Style" pitchFamily="18" charset="0"/>
              </a:rPr>
              <a:t>E.g</a:t>
            </a:r>
            <a:r>
              <a:rPr lang="en-US" sz="1800" dirty="0" smtClean="0">
                <a:latin typeface="Bookman Old Style" pitchFamily="18" charset="0"/>
              </a:rPr>
              <a:t>- While teaching Hindi, learn about </a:t>
            </a:r>
            <a:r>
              <a:rPr lang="en-US" sz="1800" dirty="0" err="1" smtClean="0">
                <a:latin typeface="Bookman Old Style" pitchFamily="18" charset="0"/>
              </a:rPr>
              <a:t>Khariboli</a:t>
            </a:r>
            <a:r>
              <a:rPr lang="en-US" sz="1800" dirty="0" smtClean="0">
                <a:latin typeface="Bookman Old Style" pitchFamily="18" charset="0"/>
              </a:rPr>
              <a:t>, Awadhi, Maithili, </a:t>
            </a:r>
            <a:r>
              <a:rPr lang="en-US" sz="1800" dirty="0" err="1" smtClean="0">
                <a:latin typeface="Bookman Old Style" pitchFamily="18" charset="0"/>
              </a:rPr>
              <a:t>Braj</a:t>
            </a:r>
            <a:r>
              <a:rPr lang="en-US" sz="1800" dirty="0" smtClean="0">
                <a:latin typeface="Bookman Old Style" pitchFamily="18" charset="0"/>
              </a:rPr>
              <a:t> and Urdu)</a:t>
            </a:r>
          </a:p>
          <a:p>
            <a:endParaRPr lang="en-US" sz="1800" dirty="0" smtClean="0">
              <a:latin typeface="Bookman Old Style" pitchFamily="18" charset="0"/>
            </a:endParaRPr>
          </a:p>
          <a:p>
            <a:r>
              <a:rPr lang="en-US" sz="1800" dirty="0" smtClean="0">
                <a:latin typeface="Bookman Old Style" pitchFamily="18" charset="0"/>
              </a:rPr>
              <a:t> Focus on classical languages (Tamil, Telugu, Malayalam, </a:t>
            </a:r>
            <a:r>
              <a:rPr lang="en-US" sz="1800" dirty="0" err="1" smtClean="0">
                <a:latin typeface="Bookman Old Style" pitchFamily="18" charset="0"/>
              </a:rPr>
              <a:t>Odia</a:t>
            </a:r>
            <a:r>
              <a:rPr lang="en-US" sz="1800" dirty="0" smtClean="0">
                <a:latin typeface="Bookman Old Style" pitchFamily="18" charset="0"/>
              </a:rPr>
              <a:t>, Kannada) and their literature.</a:t>
            </a:r>
          </a:p>
        </p:txBody>
      </p:sp>
      <p:sp>
        <p:nvSpPr>
          <p:cNvPr id="2" name="Title 1"/>
          <p:cNvSpPr>
            <a:spLocks noGrp="1"/>
          </p:cNvSpPr>
          <p:nvPr>
            <p:ph type="title"/>
          </p:nvPr>
        </p:nvSpPr>
        <p:spPr/>
        <p:txBody>
          <a:bodyPr>
            <a:normAutofit fontScale="90000"/>
          </a:bodyPr>
          <a:lstStyle/>
          <a:p>
            <a:r>
              <a:rPr lang="en-US" dirty="0" smtClean="0">
                <a:latin typeface="Bookman Old Style" pitchFamily="18" charset="0"/>
              </a:rPr>
              <a:t>National Education Policy 2019</a:t>
            </a:r>
            <a:endParaRPr lang="en-US" dirty="0">
              <a:latin typeface="Bookman Old Style"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2514600"/>
            <a:ext cx="8229600" cy="1143000"/>
          </a:xfrm>
        </p:spPr>
        <p:txBody>
          <a:bodyPr/>
          <a:lstStyle/>
          <a:p>
            <a:pPr algn="ctr"/>
            <a:r>
              <a:rPr lang="en-US" dirty="0" smtClean="0">
                <a:latin typeface="Bookman Old Style" pitchFamily="18" charset="0"/>
              </a:rPr>
              <a:t>Conclusion</a:t>
            </a:r>
            <a:endParaRPr lang="en-US" dirty="0">
              <a:latin typeface="Bookman Old Style"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40000" lnSpcReduction="20000"/>
          </a:bodyPr>
          <a:lstStyle/>
          <a:p>
            <a:pPr lvl="0"/>
            <a:r>
              <a:rPr lang="en-US" dirty="0" smtClean="0">
                <a:latin typeface="Bookman Old Style" pitchFamily="18" charset="0"/>
              </a:rPr>
              <a:t>Sharp, H. (1920). </a:t>
            </a:r>
            <a:r>
              <a:rPr lang="en-US" i="1" dirty="0" smtClean="0">
                <a:latin typeface="Bookman Old Style" pitchFamily="18" charset="0"/>
              </a:rPr>
              <a:t>Bureau of Education, India. Selection from Educational Records, Part I: 1781-1839</a:t>
            </a:r>
            <a:r>
              <a:rPr lang="en-US" dirty="0" smtClean="0">
                <a:latin typeface="Bookman Old Style" pitchFamily="18" charset="0"/>
              </a:rPr>
              <a:t>. Superintendent, Government Printing.</a:t>
            </a:r>
          </a:p>
          <a:p>
            <a:pPr lvl="0"/>
            <a:endParaRPr lang="en-US" dirty="0" smtClean="0">
              <a:latin typeface="Bookman Old Style" pitchFamily="18" charset="0"/>
            </a:endParaRPr>
          </a:p>
          <a:p>
            <a:pPr lvl="0"/>
            <a:r>
              <a:rPr lang="en-US" dirty="0" err="1" smtClean="0">
                <a:latin typeface="Bookman Old Style" pitchFamily="18" charset="0"/>
              </a:rPr>
              <a:t>Pingali</a:t>
            </a:r>
            <a:r>
              <a:rPr lang="en-US" dirty="0" smtClean="0">
                <a:latin typeface="Bookman Old Style" pitchFamily="18" charset="0"/>
              </a:rPr>
              <a:t>, S. (2009). </a:t>
            </a:r>
            <a:r>
              <a:rPr lang="en-US" i="1" dirty="0" smtClean="0">
                <a:latin typeface="Bookman Old Style" pitchFamily="18" charset="0"/>
              </a:rPr>
              <a:t>Indian English (Dialects of English)</a:t>
            </a:r>
            <a:r>
              <a:rPr lang="en-US" dirty="0" smtClean="0">
                <a:latin typeface="Bookman Old Style" pitchFamily="18" charset="0"/>
              </a:rPr>
              <a:t>. Edinburgh University Press.</a:t>
            </a:r>
          </a:p>
          <a:p>
            <a:pPr lvl="0"/>
            <a:endParaRPr lang="en-US" dirty="0" smtClean="0">
              <a:latin typeface="Bookman Old Style" pitchFamily="18" charset="0"/>
            </a:endParaRPr>
          </a:p>
          <a:p>
            <a:pPr lvl="0"/>
            <a:r>
              <a:rPr lang="en-US" dirty="0" smtClean="0">
                <a:latin typeface="Bookman Old Style" pitchFamily="18" charset="0"/>
              </a:rPr>
              <a:t>National Council of Educational Research and Training. (2005). National Curriculum Framework 2005. New Delhi: NCERT.</a:t>
            </a:r>
          </a:p>
          <a:p>
            <a:pPr lvl="0"/>
            <a:endParaRPr lang="en-US" dirty="0" smtClean="0">
              <a:latin typeface="Bookman Old Style" pitchFamily="18" charset="0"/>
            </a:endParaRPr>
          </a:p>
          <a:p>
            <a:pPr lvl="0"/>
            <a:r>
              <a:rPr lang="en-US" dirty="0" err="1" smtClean="0">
                <a:latin typeface="Bookman Old Style" pitchFamily="18" charset="0"/>
              </a:rPr>
              <a:t>Kalia,P</a:t>
            </a:r>
            <a:r>
              <a:rPr lang="en-US" dirty="0" smtClean="0">
                <a:latin typeface="Bookman Old Style" pitchFamily="18" charset="0"/>
              </a:rPr>
              <a:t>.(2017).English Language Teaching in India: Trends and Challenges.  </a:t>
            </a:r>
            <a:r>
              <a:rPr lang="en-US" i="1" dirty="0" smtClean="0">
                <a:latin typeface="Bookman Old Style" pitchFamily="18" charset="0"/>
              </a:rPr>
              <a:t>International Journal of Engineering Applied Sciences and Technology, 2017 </a:t>
            </a:r>
            <a:r>
              <a:rPr lang="en-US" dirty="0" smtClean="0">
                <a:latin typeface="Bookman Old Style" pitchFamily="18" charset="0"/>
              </a:rPr>
              <a:t>Vol. 2, Issue 3, Pages 33-37.Retrieved from </a:t>
            </a:r>
            <a:r>
              <a:rPr lang="en-US" u="sng" dirty="0" smtClean="0">
                <a:latin typeface="Bookman Old Style" pitchFamily="18" charset="0"/>
                <a:hlinkClick r:id="rId2"/>
              </a:rPr>
              <a:t>https://www.ijeast.com</a:t>
            </a:r>
            <a:endParaRPr lang="en-US" u="sng" dirty="0" smtClean="0">
              <a:latin typeface="Bookman Old Style" pitchFamily="18" charset="0"/>
            </a:endParaRPr>
          </a:p>
          <a:p>
            <a:pPr lvl="0"/>
            <a:endParaRPr lang="en-US" dirty="0" smtClean="0">
              <a:latin typeface="Bookman Old Style" pitchFamily="18" charset="0"/>
            </a:endParaRPr>
          </a:p>
          <a:p>
            <a:pPr lvl="0"/>
            <a:r>
              <a:rPr lang="en-US" dirty="0" smtClean="0">
                <a:latin typeface="Bookman Old Style" pitchFamily="18" charset="0"/>
              </a:rPr>
              <a:t>Government of India.(1968). A Report of National Policy on Education. Retrieved from </a:t>
            </a:r>
            <a:r>
              <a:rPr lang="en-US" u="sng" dirty="0" smtClean="0">
                <a:latin typeface="Bookman Old Style" pitchFamily="18" charset="0"/>
                <a:hlinkClick r:id="rId3"/>
              </a:rPr>
              <a:t>http://mhrd.gov.in/sites/upload_files/mhrd/files/document-reports/NPE-1968.pdf</a:t>
            </a:r>
            <a:endParaRPr lang="en-US" u="sng" dirty="0" smtClean="0">
              <a:latin typeface="Bookman Old Style" pitchFamily="18" charset="0"/>
            </a:endParaRPr>
          </a:p>
          <a:p>
            <a:pPr lvl="0"/>
            <a:endParaRPr lang="en-US" dirty="0" smtClean="0">
              <a:latin typeface="Bookman Old Style" pitchFamily="18" charset="0"/>
            </a:endParaRPr>
          </a:p>
          <a:p>
            <a:pPr lvl="0"/>
            <a:r>
              <a:rPr lang="en-US" dirty="0" smtClean="0">
                <a:latin typeface="Bookman Old Style" pitchFamily="18" charset="0"/>
              </a:rPr>
              <a:t>MHRD.(2018).Draft National Education Policy 2019. Retrieved from </a:t>
            </a:r>
            <a:r>
              <a:rPr lang="en-US" u="sng" dirty="0" smtClean="0">
                <a:latin typeface="Bookman Old Style" pitchFamily="18" charset="0"/>
                <a:hlinkClick r:id="rId4"/>
              </a:rPr>
              <a:t>https://innovate.mygov.in/wp-content/uploads/2019/06/mygov15596510111.pdf</a:t>
            </a:r>
            <a:endParaRPr lang="en-US" u="sng" dirty="0" smtClean="0">
              <a:latin typeface="Bookman Old Style" pitchFamily="18" charset="0"/>
            </a:endParaRPr>
          </a:p>
          <a:p>
            <a:pPr lvl="0"/>
            <a:endParaRPr lang="en-US" dirty="0" smtClean="0">
              <a:latin typeface="Bookman Old Style" pitchFamily="18" charset="0"/>
            </a:endParaRPr>
          </a:p>
          <a:p>
            <a:pPr lvl="0"/>
            <a:r>
              <a:rPr lang="en-US" dirty="0" smtClean="0">
                <a:latin typeface="Bookman Old Style" pitchFamily="18" charset="0"/>
              </a:rPr>
              <a:t>Government of India.(1986). A Report of National Policy on Education. Retrieved from </a:t>
            </a:r>
            <a:r>
              <a:rPr lang="en-US" u="sng" dirty="0" smtClean="0">
                <a:latin typeface="Bookman Old Style" pitchFamily="18" charset="0"/>
                <a:hlinkClick r:id="rId5"/>
              </a:rPr>
              <a:t>http://www.academics-india.com/npe86-mod92.pdf</a:t>
            </a:r>
            <a:endParaRPr lang="en-US" u="sng" dirty="0" smtClean="0">
              <a:latin typeface="Bookman Old Style" pitchFamily="18" charset="0"/>
            </a:endParaRPr>
          </a:p>
          <a:p>
            <a:pPr lvl="0"/>
            <a:endParaRPr lang="en-US" dirty="0" smtClean="0">
              <a:latin typeface="Bookman Old Style" pitchFamily="18" charset="0"/>
            </a:endParaRPr>
          </a:p>
          <a:p>
            <a:pPr lvl="0"/>
            <a:r>
              <a:rPr lang="en-US" dirty="0" smtClean="0">
                <a:latin typeface="Bookman Old Style" pitchFamily="18" charset="0"/>
              </a:rPr>
              <a:t>National Council of Educational Research and Training. (2012). A Synthesis Report on Teaching of English at Primary Level in Government Schools. Retrieved from </a:t>
            </a:r>
            <a:r>
              <a:rPr lang="en-US" u="sng" dirty="0" smtClean="0">
                <a:latin typeface="Bookman Old Style" pitchFamily="18" charset="0"/>
                <a:hlinkClick r:id="rId6"/>
              </a:rPr>
              <a:t>https://www.ncert.nic.in/departments/nie/del/publication/pdf/English_Primary_level.pdf</a:t>
            </a:r>
            <a:endParaRPr lang="en-US" dirty="0" smtClean="0">
              <a:latin typeface="Bookman Old Style" pitchFamily="18" charset="0"/>
            </a:endParaRPr>
          </a:p>
          <a:p>
            <a:endParaRPr lang="en-US" dirty="0"/>
          </a:p>
        </p:txBody>
      </p:sp>
      <p:sp>
        <p:nvSpPr>
          <p:cNvPr id="3" name="Title 2"/>
          <p:cNvSpPr>
            <a:spLocks noGrp="1"/>
          </p:cNvSpPr>
          <p:nvPr>
            <p:ph type="title"/>
          </p:nvPr>
        </p:nvSpPr>
        <p:spPr/>
        <p:txBody>
          <a:bodyPr/>
          <a:lstStyle/>
          <a:p>
            <a:r>
              <a:rPr lang="en-US" dirty="0" smtClean="0"/>
              <a:t>References: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2286000"/>
            <a:ext cx="8229600" cy="1143000"/>
          </a:xfrm>
        </p:spPr>
        <p:txBody>
          <a:bodyPr>
            <a:normAutofit/>
          </a:bodyPr>
          <a:lstStyle/>
          <a:p>
            <a:pPr algn="ctr"/>
            <a:r>
              <a:rPr lang="en-US" sz="6000" dirty="0" smtClean="0">
                <a:latin typeface="Bookman Old Style" pitchFamily="18" charset="0"/>
              </a:rPr>
              <a:t>Thank You</a:t>
            </a:r>
            <a:endParaRPr lang="en-US" sz="6000" dirty="0">
              <a:latin typeface="Bookman Old Style"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381000" y="838200"/>
          <a:ext cx="8229600"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51K-Zk53dEL._SX298_BO1,204,203,200_.jpg"/>
          <p:cNvPicPr>
            <a:picLocks noGrp="1" noChangeAspect="1"/>
          </p:cNvPicPr>
          <p:nvPr>
            <p:ph idx="1"/>
          </p:nvPr>
        </p:nvPicPr>
        <p:blipFill>
          <a:blip r:embed="rId2" cstate="print"/>
          <a:stretch>
            <a:fillRect/>
          </a:stretch>
        </p:blipFill>
        <p:spPr>
          <a:xfrm>
            <a:off x="838200" y="1828800"/>
            <a:ext cx="1504950" cy="2057400"/>
          </a:xfrm>
        </p:spPr>
      </p:pic>
      <p:sp>
        <p:nvSpPr>
          <p:cNvPr id="2" name="Title 1"/>
          <p:cNvSpPr>
            <a:spLocks noGrp="1"/>
          </p:cNvSpPr>
          <p:nvPr>
            <p:ph type="title"/>
          </p:nvPr>
        </p:nvSpPr>
        <p:spPr/>
        <p:txBody>
          <a:bodyPr/>
          <a:lstStyle/>
          <a:p>
            <a:r>
              <a:rPr lang="en-US" dirty="0" smtClean="0">
                <a:latin typeface="Bell MT" pitchFamily="18" charset="0"/>
              </a:rPr>
              <a:t>What is Language?</a:t>
            </a:r>
            <a:endParaRPr lang="en-US" dirty="0">
              <a:latin typeface="Bell MT" pitchFamily="18" charset="0"/>
            </a:endParaRPr>
          </a:p>
        </p:txBody>
      </p:sp>
      <p:sp>
        <p:nvSpPr>
          <p:cNvPr id="5" name="TextBox 4"/>
          <p:cNvSpPr txBox="1"/>
          <p:nvPr/>
        </p:nvSpPr>
        <p:spPr>
          <a:xfrm>
            <a:off x="2895600" y="1676400"/>
            <a:ext cx="5181600" cy="1754326"/>
          </a:xfrm>
          <a:prstGeom prst="rect">
            <a:avLst/>
          </a:prstGeom>
          <a:noFill/>
        </p:spPr>
        <p:txBody>
          <a:bodyPr wrap="square" rtlCol="0">
            <a:spAutoFit/>
          </a:bodyPr>
          <a:lstStyle/>
          <a:p>
            <a:r>
              <a:rPr lang="en-US" dirty="0" smtClean="0">
                <a:latin typeface="Bookman Old Style" pitchFamily="18" charset="0"/>
              </a:rPr>
              <a:t>“</a:t>
            </a:r>
            <a:r>
              <a:rPr lang="en-US" dirty="0">
                <a:latin typeface="Bookman Old Style" pitchFamily="18" charset="0"/>
              </a:rPr>
              <a:t>Language is nothing but a set </a:t>
            </a:r>
            <a:r>
              <a:rPr lang="en-US" dirty="0" smtClean="0">
                <a:latin typeface="Bookman Old Style" pitchFamily="18" charset="0"/>
              </a:rPr>
              <a:t>of human habits, the purpose of which is to give expression to thoughts and feelings, especially to import them to others”</a:t>
            </a:r>
          </a:p>
          <a:p>
            <a:endParaRPr lang="en-US" dirty="0">
              <a:latin typeface="Bookman Old Style" pitchFamily="18" charset="0"/>
            </a:endParaRPr>
          </a:p>
          <a:p>
            <a:r>
              <a:rPr lang="en-US" dirty="0" smtClean="0">
                <a:latin typeface="Bookman Old Style" pitchFamily="18" charset="0"/>
              </a:rPr>
              <a:t>Otto </a:t>
            </a:r>
            <a:r>
              <a:rPr lang="en-US" dirty="0" err="1" smtClean="0">
                <a:latin typeface="Bookman Old Style" pitchFamily="18" charset="0"/>
              </a:rPr>
              <a:t>Jesperson</a:t>
            </a:r>
            <a:endParaRPr lang="en-US" dirty="0">
              <a:latin typeface="Bookman Old Style" pitchFamily="18" charset="0"/>
            </a:endParaRPr>
          </a:p>
        </p:txBody>
      </p:sp>
      <p:sp>
        <p:nvSpPr>
          <p:cNvPr id="6" name="TextBox 5"/>
          <p:cNvSpPr txBox="1"/>
          <p:nvPr/>
        </p:nvSpPr>
        <p:spPr>
          <a:xfrm>
            <a:off x="1371600" y="4114800"/>
            <a:ext cx="6858000" cy="2308324"/>
          </a:xfrm>
          <a:prstGeom prst="rect">
            <a:avLst/>
          </a:prstGeom>
          <a:noFill/>
        </p:spPr>
        <p:txBody>
          <a:bodyPr wrap="square" rtlCol="0">
            <a:spAutoFit/>
          </a:bodyPr>
          <a:lstStyle/>
          <a:p>
            <a:r>
              <a:rPr lang="en-US" b="1" dirty="0" smtClean="0">
                <a:latin typeface="Bahnschrift SemiBold" pitchFamily="34" charset="0"/>
              </a:rPr>
              <a:t>Language</a:t>
            </a:r>
            <a:r>
              <a:rPr lang="en-US" dirty="0" smtClean="0">
                <a:latin typeface="Bahnschrift SemiBold" pitchFamily="34" charset="0"/>
              </a:rPr>
              <a:t>, a system of conventional spoken, manual (signed), or written symbols by means of which human beings, as members of a social group and participants in its culture, express themselves. The functions of language include communication, the expression of identity, play, imaginative expression, and emotional release.</a:t>
            </a:r>
          </a:p>
          <a:p>
            <a:endParaRPr lang="en-US" dirty="0">
              <a:latin typeface="Bahnschrift SemiBold" pitchFamily="34" charset="0"/>
            </a:endParaRPr>
          </a:p>
          <a:p>
            <a:r>
              <a:rPr lang="en-US" dirty="0" smtClean="0">
                <a:latin typeface="Bahnschrift SemiBold" pitchFamily="34" charset="0"/>
              </a:rPr>
              <a:t>        Encyclopedia Britannica</a:t>
            </a:r>
            <a:endParaRPr lang="en-US" dirty="0">
              <a:latin typeface="Bahnschrift SemiBold"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4038600"/>
            <a:ext cx="8229600" cy="3687763"/>
          </a:xfrm>
        </p:spPr>
        <p:txBody>
          <a:bodyPr>
            <a:normAutofit/>
          </a:bodyPr>
          <a:lstStyle/>
          <a:p>
            <a:pPr algn="just">
              <a:buNone/>
            </a:pPr>
            <a:r>
              <a:rPr lang="en-US" sz="1800" dirty="0" smtClean="0">
                <a:latin typeface="Bookman Old Style" pitchFamily="18" charset="0"/>
              </a:rPr>
              <a:t>“A language is a system of arbitrary vocal symbols by means of which a social group cooperates.” </a:t>
            </a:r>
          </a:p>
          <a:p>
            <a:pPr algn="just">
              <a:buNone/>
            </a:pPr>
            <a:endParaRPr lang="en-US" sz="1800" dirty="0">
              <a:latin typeface="Bookman Old Style" pitchFamily="18" charset="0"/>
            </a:endParaRPr>
          </a:p>
          <a:p>
            <a:pPr algn="just">
              <a:buNone/>
            </a:pPr>
            <a:r>
              <a:rPr lang="en-US" sz="1800" b="1" i="1" dirty="0" smtClean="0"/>
              <a:t>                  American linguists Bernard Bloch and George L. </a:t>
            </a:r>
            <a:r>
              <a:rPr lang="en-US" sz="1800" b="1" i="1" dirty="0" err="1" smtClean="0"/>
              <a:t>Trager</a:t>
            </a:r>
            <a:r>
              <a:rPr lang="en-US" sz="1800" b="1" i="1" dirty="0" smtClean="0"/>
              <a:t> </a:t>
            </a:r>
            <a:endParaRPr lang="en-US" sz="1800" b="1" i="1" dirty="0">
              <a:latin typeface="Bookman Old Style" pitchFamily="18" charset="0"/>
            </a:endParaRPr>
          </a:p>
        </p:txBody>
      </p:sp>
      <p:sp>
        <p:nvSpPr>
          <p:cNvPr id="4" name="Title 3"/>
          <p:cNvSpPr>
            <a:spLocks noGrp="1"/>
          </p:cNvSpPr>
          <p:nvPr>
            <p:ph type="title"/>
          </p:nvPr>
        </p:nvSpPr>
        <p:spPr>
          <a:xfrm>
            <a:off x="4648200" y="1676400"/>
            <a:ext cx="3886200" cy="1066800"/>
          </a:xfrm>
        </p:spPr>
        <p:txBody>
          <a:bodyPr>
            <a:noAutofit/>
          </a:bodyPr>
          <a:lstStyle/>
          <a:p>
            <a:r>
              <a:rPr lang="en-US" sz="2000" dirty="0" smtClean="0"/>
              <a:t>“</a:t>
            </a:r>
            <a:r>
              <a:rPr lang="en-US" sz="2000" dirty="0" smtClean="0">
                <a:solidFill>
                  <a:schemeClr val="tx1"/>
                </a:solidFill>
              </a:rPr>
              <a:t>Language is the expression of ideas by means of speech-sounds combined into words. Words are combined into sentences, this combination answering to that of ideas into thoughts.”</a:t>
            </a:r>
            <a:br>
              <a:rPr lang="en-US" sz="2000" dirty="0" smtClean="0">
                <a:solidFill>
                  <a:schemeClr val="tx1"/>
                </a:solidFill>
              </a:rPr>
            </a:br>
            <a:r>
              <a:rPr lang="en-US" sz="2000" dirty="0" smtClean="0">
                <a:solidFill>
                  <a:schemeClr val="tx1"/>
                </a:solidFill>
              </a:rPr>
              <a:t>                                                                        </a:t>
            </a:r>
            <a:br>
              <a:rPr lang="en-US" sz="2000" dirty="0" smtClean="0">
                <a:solidFill>
                  <a:schemeClr val="tx1"/>
                </a:solidFill>
              </a:rPr>
            </a:br>
            <a:r>
              <a:rPr lang="en-US" sz="2000" dirty="0">
                <a:solidFill>
                  <a:schemeClr val="tx1"/>
                </a:solidFill>
              </a:rPr>
              <a:t> </a:t>
            </a:r>
            <a:r>
              <a:rPr lang="en-US" sz="2000" dirty="0" smtClean="0">
                <a:solidFill>
                  <a:schemeClr val="tx1"/>
                </a:solidFill>
              </a:rPr>
              <a:t>                                                                                          (Henry Sweet)</a:t>
            </a:r>
            <a:endParaRPr lang="en-US" sz="2000" dirty="0">
              <a:solidFill>
                <a:schemeClr val="tx1"/>
              </a:solidFill>
              <a:latin typeface="Bookman Old Style" pitchFamily="18" charset="0"/>
            </a:endParaRPr>
          </a:p>
        </p:txBody>
      </p:sp>
      <p:pic>
        <p:nvPicPr>
          <p:cNvPr id="5" name="Picture 4" descr="220px-Sweet_Henry.jpg"/>
          <p:cNvPicPr>
            <a:picLocks noChangeAspect="1"/>
          </p:cNvPicPr>
          <p:nvPr/>
        </p:nvPicPr>
        <p:blipFill>
          <a:blip r:embed="rId2" cstate="print"/>
          <a:stretch>
            <a:fillRect/>
          </a:stretch>
        </p:blipFill>
        <p:spPr>
          <a:xfrm>
            <a:off x="914400" y="685800"/>
            <a:ext cx="2095500" cy="23241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rticle-migration-image-Tower-of-Babel-Bible-768x432.jpg"/>
          <p:cNvPicPr>
            <a:picLocks noGrp="1" noChangeAspect="1"/>
          </p:cNvPicPr>
          <p:nvPr>
            <p:ph idx="1"/>
          </p:nvPr>
        </p:nvPicPr>
        <p:blipFill>
          <a:blip r:embed="rId2" cstate="print"/>
          <a:stretch>
            <a:fillRect/>
          </a:stretch>
        </p:blipFill>
        <p:spPr>
          <a:xfrm>
            <a:off x="1066800" y="990600"/>
            <a:ext cx="7162800" cy="2285999"/>
          </a:xfrm>
        </p:spPr>
      </p:pic>
      <p:sp>
        <p:nvSpPr>
          <p:cNvPr id="2" name="Title 1"/>
          <p:cNvSpPr>
            <a:spLocks noGrp="1"/>
          </p:cNvSpPr>
          <p:nvPr>
            <p:ph type="title"/>
          </p:nvPr>
        </p:nvSpPr>
        <p:spPr>
          <a:xfrm>
            <a:off x="914400" y="152400"/>
            <a:ext cx="8229600" cy="762000"/>
          </a:xfrm>
        </p:spPr>
        <p:txBody>
          <a:bodyPr>
            <a:noAutofit/>
          </a:bodyPr>
          <a:lstStyle/>
          <a:p>
            <a:r>
              <a:rPr lang="en-US" sz="2400" b="1" dirty="0" smtClean="0">
                <a:latin typeface="Californian FB" pitchFamily="18" charset="0"/>
              </a:rPr>
              <a:t>Importance of Language: Story of The Tower of Babel</a:t>
            </a:r>
            <a:endParaRPr lang="en-US" sz="2400" b="1" dirty="0">
              <a:latin typeface="Californian FB" pitchFamily="18" charset="0"/>
            </a:endParaRPr>
          </a:p>
        </p:txBody>
      </p:sp>
      <p:sp>
        <p:nvSpPr>
          <p:cNvPr id="5" name="TextBox 4"/>
          <p:cNvSpPr txBox="1"/>
          <p:nvPr/>
        </p:nvSpPr>
        <p:spPr>
          <a:xfrm>
            <a:off x="762000" y="4267200"/>
            <a:ext cx="7239000" cy="369332"/>
          </a:xfrm>
          <a:prstGeom prst="rect">
            <a:avLst/>
          </a:prstGeom>
          <a:noFill/>
        </p:spPr>
        <p:txBody>
          <a:bodyPr wrap="square" rtlCol="0">
            <a:spAutoFit/>
          </a:bodyPr>
          <a:lstStyle/>
          <a:p>
            <a:r>
              <a:rPr lang="en-US" dirty="0" smtClean="0"/>
              <a:t> </a:t>
            </a:r>
            <a:endParaRPr lang="en-US" dirty="0"/>
          </a:p>
        </p:txBody>
      </p:sp>
      <p:sp>
        <p:nvSpPr>
          <p:cNvPr id="1025" name="Rectangle 1"/>
          <p:cNvSpPr>
            <a:spLocks noChangeArrowheads="1"/>
          </p:cNvSpPr>
          <p:nvPr/>
        </p:nvSpPr>
        <p:spPr bwMode="auto">
          <a:xfrm>
            <a:off x="1295400" y="3491299"/>
            <a:ext cx="67056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Bookman Old Style" pitchFamily="18" charset="0"/>
                <a:ea typeface="Calibri" pitchFamily="34" charset="0"/>
                <a:cs typeface="Times New Roman" pitchFamily="18" charset="0"/>
              </a:rPr>
              <a:t>According to the Bible, </a:t>
            </a:r>
            <a:r>
              <a:rPr kumimoji="0" lang="en-US" b="0" i="0" u="none" strike="noStrike" cap="none" normalizeH="0" baseline="0" dirty="0" smtClean="0">
                <a:ln>
                  <a:noFill/>
                </a:ln>
                <a:effectLst/>
                <a:latin typeface="Bookman Old Style" pitchFamily="18" charset="0"/>
                <a:ea typeface="Calibri" pitchFamily="34" charset="0"/>
                <a:cs typeface="Times New Roman" pitchFamily="18" charset="0"/>
              </a:rPr>
              <a:t>men had grown very proud to the point of believing, they </a:t>
            </a:r>
            <a:r>
              <a:rPr kumimoji="0" lang="en-US" b="0" i="0" u="none" strike="noStrike" cap="none" normalizeH="0" baseline="0" dirty="0" smtClean="0">
                <a:ln>
                  <a:noFill/>
                </a:ln>
                <a:effectLst/>
                <a:latin typeface="Bookman Old Style" pitchFamily="18" charset="0"/>
                <a:ea typeface="Calibri" pitchFamily="34" charset="0"/>
                <a:cs typeface="Vrinda"/>
              </a:rPr>
              <a:t>were as mighty as </a:t>
            </a:r>
            <a:r>
              <a:rPr kumimoji="0" lang="en-US" b="0" i="0" u="none" strike="noStrike" cap="none" normalizeH="0" baseline="0" dirty="0" err="1" smtClean="0">
                <a:ln>
                  <a:noFill/>
                </a:ln>
                <a:effectLst/>
                <a:latin typeface="Bookman Old Style" pitchFamily="18" charset="0"/>
                <a:ea typeface="Calibri" pitchFamily="34" charset="0"/>
                <a:cs typeface="Vrinda"/>
              </a:rPr>
              <a:t>God.So</a:t>
            </a:r>
            <a:r>
              <a:rPr kumimoji="0" lang="en-US" b="0" i="0" u="none" strike="noStrike" cap="none" normalizeH="0" baseline="0" dirty="0" smtClean="0">
                <a:ln>
                  <a:noFill/>
                </a:ln>
                <a:effectLst/>
                <a:latin typeface="Bookman Old Style" pitchFamily="18" charset="0"/>
                <a:ea typeface="Calibri" pitchFamily="34" charset="0"/>
                <a:cs typeface="Vrinda"/>
              </a:rPr>
              <a:t> </a:t>
            </a:r>
            <a:r>
              <a:rPr kumimoji="0" lang="en-US" b="0" i="0" u="none" strike="noStrike" cap="none" normalizeH="0" baseline="0" dirty="0" smtClean="0">
                <a:ln>
                  <a:noFill/>
                </a:ln>
                <a:solidFill>
                  <a:schemeClr val="tx1"/>
                </a:solidFill>
                <a:effectLst/>
                <a:latin typeface="Bookman Old Style" pitchFamily="18" charset="0"/>
                <a:ea typeface="Calibri" pitchFamily="34" charset="0"/>
                <a:cs typeface="Vrinda"/>
              </a:rPr>
              <a:t>they decided to build a great tower that would reach the sky,. </a:t>
            </a:r>
          </a:p>
          <a:p>
            <a:pPr marL="0" marR="0" lvl="0" indent="0" algn="l" defTabSz="914400" rtl="0" eaLnBrk="1" fontAlgn="base" latinLnBrk="0" hangingPunct="1">
              <a:lnSpc>
                <a:spcPct val="100000"/>
              </a:lnSpc>
              <a:spcBef>
                <a:spcPct val="0"/>
              </a:spcBef>
              <a:spcAft>
                <a:spcPct val="0"/>
              </a:spcAft>
              <a:buClrTx/>
              <a:buSzTx/>
              <a:buFontTx/>
              <a:buNone/>
              <a:tabLst/>
            </a:pPr>
            <a:endParaRPr lang="en-US" dirty="0" smtClean="0">
              <a:latin typeface="Bookman Old Style" pitchFamily="18" charset="0"/>
              <a:ea typeface="Calibri" pitchFamily="34" charset="0"/>
              <a:cs typeface="Vrinda"/>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Bookman Old Style" pitchFamily="18" charset="0"/>
                <a:ea typeface="Calibri" pitchFamily="34" charset="0"/>
                <a:cs typeface="Vrinda"/>
              </a:rPr>
              <a:t>But God is mightier than they, caused their tongues to no longer spoke the same </a:t>
            </a:r>
            <a:r>
              <a:rPr kumimoji="0" lang="en-US" b="0" i="0" u="none" strike="noStrike" cap="none" normalizeH="0" baseline="0" dirty="0" err="1" smtClean="0">
                <a:ln>
                  <a:noFill/>
                </a:ln>
                <a:solidFill>
                  <a:schemeClr val="tx1"/>
                </a:solidFill>
                <a:effectLst/>
                <a:latin typeface="Bookman Old Style" pitchFamily="18" charset="0"/>
                <a:ea typeface="Calibri" pitchFamily="34" charset="0"/>
                <a:cs typeface="Vrinda"/>
              </a:rPr>
              <a:t>language.Men</a:t>
            </a:r>
            <a:r>
              <a:rPr kumimoji="0" lang="en-US" b="0" i="0" u="none" strike="noStrike" cap="none" normalizeH="0" baseline="0" dirty="0" smtClean="0">
                <a:ln>
                  <a:noFill/>
                </a:ln>
                <a:solidFill>
                  <a:schemeClr val="tx1"/>
                </a:solidFill>
                <a:effectLst/>
                <a:latin typeface="Bookman Old Style" pitchFamily="18" charset="0"/>
                <a:ea typeface="Calibri" pitchFamily="34" charset="0"/>
                <a:cs typeface="Vrinda"/>
              </a:rPr>
              <a:t> could not understand one </a:t>
            </a:r>
            <a:r>
              <a:rPr kumimoji="0" lang="en-US" b="0" i="0" u="none" strike="noStrike" cap="none" normalizeH="0" baseline="0" dirty="0" err="1" smtClean="0">
                <a:ln>
                  <a:noFill/>
                </a:ln>
                <a:solidFill>
                  <a:schemeClr val="tx1"/>
                </a:solidFill>
                <a:effectLst/>
                <a:latin typeface="Bookman Old Style" pitchFamily="18" charset="0"/>
                <a:ea typeface="Calibri" pitchFamily="34" charset="0"/>
                <a:cs typeface="Vrinda"/>
              </a:rPr>
              <a:t>another‟s</a:t>
            </a:r>
            <a:r>
              <a:rPr kumimoji="0" lang="en-US" b="0" i="0" u="none" strike="noStrike" cap="none" normalizeH="0" baseline="0" dirty="0" smtClean="0">
                <a:ln>
                  <a:noFill/>
                </a:ln>
                <a:solidFill>
                  <a:schemeClr val="tx1"/>
                </a:solidFill>
                <a:effectLst/>
                <a:latin typeface="Bookman Old Style" pitchFamily="18" charset="0"/>
                <a:ea typeface="Calibri" pitchFamily="34" charset="0"/>
                <a:cs typeface="Vrinda"/>
              </a:rPr>
              <a:t> directions or </a:t>
            </a:r>
            <a:r>
              <a:rPr kumimoji="0" lang="en-US" b="0" i="0" u="none" strike="noStrike" cap="none" normalizeH="0" baseline="0" dirty="0" err="1" smtClean="0">
                <a:ln>
                  <a:noFill/>
                </a:ln>
                <a:solidFill>
                  <a:schemeClr val="tx1"/>
                </a:solidFill>
                <a:effectLst/>
                <a:latin typeface="Bookman Old Style" pitchFamily="18" charset="0"/>
                <a:ea typeface="Calibri" pitchFamily="34" charset="0"/>
                <a:cs typeface="Vrinda"/>
              </a:rPr>
              <a:t>orders.The</a:t>
            </a:r>
            <a:r>
              <a:rPr kumimoji="0" lang="en-US" b="0" i="0" u="none" strike="noStrike" cap="none" normalizeH="0" baseline="0" dirty="0" smtClean="0">
                <a:ln>
                  <a:noFill/>
                </a:ln>
                <a:solidFill>
                  <a:schemeClr val="tx1"/>
                </a:solidFill>
                <a:effectLst/>
                <a:latin typeface="Bookman Old Style" pitchFamily="18" charset="0"/>
                <a:ea typeface="Calibri" pitchFamily="34" charset="0"/>
                <a:cs typeface="Vrinda"/>
              </a:rPr>
              <a:t> tower could not be completed because of the lack of means of </a:t>
            </a:r>
            <a:r>
              <a:rPr kumimoji="0" lang="en-US" b="0" i="0" u="none" strike="noStrike" cap="none" normalizeH="0" baseline="0" dirty="0" err="1" smtClean="0">
                <a:ln>
                  <a:noFill/>
                </a:ln>
                <a:solidFill>
                  <a:schemeClr val="tx1"/>
                </a:solidFill>
                <a:effectLst/>
                <a:latin typeface="Bookman Old Style" pitchFamily="18" charset="0"/>
                <a:ea typeface="Calibri" pitchFamily="34" charset="0"/>
                <a:cs typeface="Vrinda"/>
              </a:rPr>
              <a:t>understanding.Thus</a:t>
            </a:r>
            <a:r>
              <a:rPr kumimoji="0" lang="en-US" b="0" i="0" u="none" strike="noStrike" cap="none" normalizeH="0" baseline="0" dirty="0" smtClean="0">
                <a:ln>
                  <a:noFill/>
                </a:ln>
                <a:solidFill>
                  <a:schemeClr val="tx1"/>
                </a:solidFill>
                <a:effectLst/>
                <a:latin typeface="Bookman Old Style" pitchFamily="18" charset="0"/>
                <a:ea typeface="Calibri" pitchFamily="34" charset="0"/>
                <a:cs typeface="Vrinda"/>
              </a:rPr>
              <a:t> the story tells us the importance of language for expression and understanding.</a:t>
            </a:r>
            <a:endParaRPr kumimoji="0" lang="en-US" b="0" i="0" u="none" strike="noStrike" cap="none" normalizeH="0" baseline="0" dirty="0" smtClean="0">
              <a:ln>
                <a:noFill/>
              </a:ln>
              <a:solidFill>
                <a:schemeClr val="tx1"/>
              </a:solidFill>
              <a:effectLst/>
              <a:latin typeface="Bookman Old Style" pitchFamily="18"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220px-Thomas_Babington_Macaulay2.jpg"/>
          <p:cNvPicPr>
            <a:picLocks noGrp="1" noChangeAspect="1"/>
          </p:cNvPicPr>
          <p:nvPr>
            <p:ph idx="1"/>
          </p:nvPr>
        </p:nvPicPr>
        <p:blipFill>
          <a:blip r:embed="rId2" cstate="print"/>
          <a:stretch>
            <a:fillRect/>
          </a:stretch>
        </p:blipFill>
        <p:spPr>
          <a:xfrm>
            <a:off x="990600" y="3352800"/>
            <a:ext cx="2209800" cy="2544763"/>
          </a:xfrm>
        </p:spPr>
      </p:pic>
      <p:sp>
        <p:nvSpPr>
          <p:cNvPr id="2" name="Title 1"/>
          <p:cNvSpPr>
            <a:spLocks noGrp="1"/>
          </p:cNvSpPr>
          <p:nvPr>
            <p:ph type="title"/>
          </p:nvPr>
        </p:nvSpPr>
        <p:spPr>
          <a:xfrm>
            <a:off x="457200" y="457200"/>
            <a:ext cx="8229600" cy="1143000"/>
          </a:xfrm>
        </p:spPr>
        <p:txBody>
          <a:bodyPr>
            <a:noAutofit/>
          </a:bodyPr>
          <a:lstStyle/>
          <a:p>
            <a:r>
              <a:rPr lang="en-US" sz="3200" i="1" dirty="0" smtClean="0">
                <a:latin typeface="Bookman Old Style" pitchFamily="18" charset="0"/>
              </a:rPr>
              <a:t/>
            </a:r>
            <a:br>
              <a:rPr lang="en-US" sz="3200" i="1" dirty="0" smtClean="0">
                <a:latin typeface="Bookman Old Style" pitchFamily="18" charset="0"/>
              </a:rPr>
            </a:br>
            <a:r>
              <a:rPr lang="en-US" sz="3200" i="1" dirty="0" smtClean="0">
                <a:latin typeface="Bookman Old Style" pitchFamily="18" charset="0"/>
              </a:rPr>
              <a:t/>
            </a:r>
            <a:br>
              <a:rPr lang="en-US" sz="3200" i="1" dirty="0" smtClean="0">
                <a:latin typeface="Bookman Old Style" pitchFamily="18" charset="0"/>
              </a:rPr>
            </a:br>
            <a:r>
              <a:rPr lang="en-US" sz="2400" b="1" dirty="0" smtClean="0">
                <a:latin typeface="Bookman Old Style" pitchFamily="18" charset="0"/>
              </a:rPr>
              <a:t>Pre-Colonial Era</a:t>
            </a:r>
            <a:r>
              <a:rPr lang="en-US" sz="3200" i="1" dirty="0" smtClean="0">
                <a:latin typeface="Bookman Old Style" pitchFamily="18" charset="0"/>
              </a:rPr>
              <a:t/>
            </a:r>
            <a:br>
              <a:rPr lang="en-US" sz="3200" i="1" dirty="0" smtClean="0">
                <a:latin typeface="Bookman Old Style" pitchFamily="18" charset="0"/>
              </a:rPr>
            </a:br>
            <a:r>
              <a:rPr lang="en-US" sz="2000" i="1" dirty="0" smtClean="0">
                <a:latin typeface="Bookman Old Style" pitchFamily="18" charset="0"/>
              </a:rPr>
              <a:t>Sanskrit + Persian (Link Language)</a:t>
            </a:r>
            <a:r>
              <a:rPr lang="en-US" i="1" dirty="0"/>
              <a:t/>
            </a:r>
            <a:br>
              <a:rPr lang="en-US" i="1" dirty="0"/>
            </a:br>
            <a:endParaRPr lang="en-US" sz="6000" i="1" dirty="0"/>
          </a:p>
        </p:txBody>
      </p:sp>
      <p:sp>
        <p:nvSpPr>
          <p:cNvPr id="6" name="TextBox 5"/>
          <p:cNvSpPr txBox="1"/>
          <p:nvPr/>
        </p:nvSpPr>
        <p:spPr>
          <a:xfrm>
            <a:off x="1066800" y="2362200"/>
            <a:ext cx="7543800" cy="400110"/>
          </a:xfrm>
          <a:prstGeom prst="rect">
            <a:avLst/>
          </a:prstGeom>
          <a:noFill/>
        </p:spPr>
        <p:txBody>
          <a:bodyPr wrap="square" rtlCol="0">
            <a:spAutoFit/>
          </a:bodyPr>
          <a:lstStyle/>
          <a:p>
            <a:r>
              <a:rPr lang="en-US" sz="2000" b="1" dirty="0" smtClean="0">
                <a:latin typeface="Bookman Old Style" pitchFamily="18" charset="0"/>
              </a:rPr>
              <a:t>Language Education Policy in the Colonial Period</a:t>
            </a:r>
            <a:endParaRPr lang="en-US" sz="2000" b="1" dirty="0">
              <a:latin typeface="Bookman Old Style" pitchFamily="18" charset="0"/>
            </a:endParaRPr>
          </a:p>
        </p:txBody>
      </p:sp>
      <p:sp>
        <p:nvSpPr>
          <p:cNvPr id="9" name="TextBox 8"/>
          <p:cNvSpPr txBox="1"/>
          <p:nvPr/>
        </p:nvSpPr>
        <p:spPr>
          <a:xfrm>
            <a:off x="3505200" y="3200400"/>
            <a:ext cx="4572000" cy="646331"/>
          </a:xfrm>
          <a:prstGeom prst="rect">
            <a:avLst/>
          </a:prstGeom>
          <a:noFill/>
        </p:spPr>
        <p:txBody>
          <a:bodyPr wrap="square" rtlCol="0">
            <a:spAutoFit/>
          </a:bodyPr>
          <a:lstStyle/>
          <a:p>
            <a:pPr algn="ctr"/>
            <a:r>
              <a:rPr lang="en-US" b="1" i="1" dirty="0" smtClean="0"/>
              <a:t>Thomas </a:t>
            </a:r>
            <a:r>
              <a:rPr lang="en-US" b="1" i="1" dirty="0" err="1" smtClean="0"/>
              <a:t>Babbington</a:t>
            </a:r>
            <a:r>
              <a:rPr lang="en-US" b="1" i="1" dirty="0" smtClean="0"/>
              <a:t> Macaulay “Minutes of Education” </a:t>
            </a:r>
            <a:endParaRPr lang="en-US" b="1" i="1" dirty="0"/>
          </a:p>
        </p:txBody>
      </p:sp>
      <p:sp>
        <p:nvSpPr>
          <p:cNvPr id="17409" name="Rectangle 1"/>
          <p:cNvSpPr>
            <a:spLocks noChangeArrowheads="1"/>
          </p:cNvSpPr>
          <p:nvPr/>
        </p:nvSpPr>
        <p:spPr bwMode="auto">
          <a:xfrm>
            <a:off x="3581400" y="3810000"/>
            <a:ext cx="47244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Bookman Old Style" pitchFamily="18" charset="0"/>
                <a:ea typeface="Calibri" pitchFamily="34" charset="0"/>
                <a:cs typeface="Times New Roman" pitchFamily="18" charset="0"/>
              </a:rPr>
              <a:t>‘</a:t>
            </a:r>
            <a:r>
              <a:rPr kumimoji="0" lang="en-US" b="0" i="1" u="none" strike="noStrike" cap="none" normalizeH="0" baseline="0" dirty="0" smtClean="0">
                <a:ln>
                  <a:noFill/>
                </a:ln>
                <a:solidFill>
                  <a:schemeClr val="tx1"/>
                </a:solidFill>
                <a:effectLst/>
                <a:latin typeface="Bookman Old Style" pitchFamily="18" charset="0"/>
                <a:ea typeface="Calibri" pitchFamily="34" charset="0"/>
                <a:cs typeface="Times New Roman" pitchFamily="18" charset="0"/>
              </a:rPr>
              <a:t>We must at present do our best to form a class who may be interpreters between us and the millions who we govern; a class of persons, Indian in blood and </a:t>
            </a:r>
            <a:r>
              <a:rPr kumimoji="0" lang="en-US" b="0" i="1" u="none" strike="noStrike" cap="none" normalizeH="0" baseline="0" dirty="0" err="1" smtClean="0">
                <a:ln>
                  <a:noFill/>
                </a:ln>
                <a:solidFill>
                  <a:schemeClr val="tx1"/>
                </a:solidFill>
                <a:effectLst/>
                <a:latin typeface="Bookman Old Style" pitchFamily="18" charset="0"/>
                <a:ea typeface="Calibri" pitchFamily="34" charset="0"/>
                <a:cs typeface="Times New Roman" pitchFamily="18" charset="0"/>
              </a:rPr>
              <a:t>colour</a:t>
            </a:r>
            <a:r>
              <a:rPr kumimoji="0" lang="en-US" b="0" i="1" u="none" strike="noStrike" cap="none" normalizeH="0" baseline="0" dirty="0" smtClean="0">
                <a:ln>
                  <a:noFill/>
                </a:ln>
                <a:solidFill>
                  <a:schemeClr val="tx1"/>
                </a:solidFill>
                <a:effectLst/>
                <a:latin typeface="Bookman Old Style" pitchFamily="18" charset="0"/>
                <a:ea typeface="Calibri" pitchFamily="34" charset="0"/>
                <a:cs typeface="Times New Roman" pitchFamily="18" charset="0"/>
              </a:rPr>
              <a:t>, but English in taste, in opinion, in morals and in intellect.</a:t>
            </a:r>
            <a:r>
              <a:rPr kumimoji="0" lang="en-US" b="0" i="0" u="none" strike="noStrike" cap="none" normalizeH="0" baseline="0" dirty="0" smtClean="0">
                <a:ln>
                  <a:noFill/>
                </a:ln>
                <a:solidFill>
                  <a:schemeClr val="tx1"/>
                </a:solidFill>
                <a:effectLst/>
                <a:latin typeface="Bookman Old Style" pitchFamily="18" charset="0"/>
                <a:ea typeface="Calibri" pitchFamily="34" charset="0"/>
                <a:cs typeface="Times New Roman" pitchFamily="18" charset="0"/>
              </a:rPr>
              <a:t>’(Sharp et al.,1920,p.102)</a:t>
            </a:r>
            <a:endParaRPr kumimoji="0" lang="en-US" sz="2800" b="0" i="0" u="none" strike="noStrike" cap="none" normalizeH="0" baseline="0" dirty="0" smtClean="0">
              <a:ln>
                <a:noFill/>
              </a:ln>
              <a:solidFill>
                <a:schemeClr val="tx1"/>
              </a:solidFill>
              <a:effectLst/>
              <a:latin typeface="Bookman Old Style" pitchFamily="18" charset="0"/>
              <a:cs typeface="Arial" pitchFamily="34" charset="0"/>
            </a:endParaRPr>
          </a:p>
        </p:txBody>
      </p:sp>
      <p:sp>
        <p:nvSpPr>
          <p:cNvPr id="12" name="Down Arrow 11"/>
          <p:cNvSpPr/>
          <p:nvPr/>
        </p:nvSpPr>
        <p:spPr>
          <a:xfrm>
            <a:off x="4191000" y="1676400"/>
            <a:ext cx="685800"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macaulay-quote-pic.jpg"/>
          <p:cNvPicPr>
            <a:picLocks noGrp="1" noChangeAspect="1"/>
          </p:cNvPicPr>
          <p:nvPr>
            <p:ph idx="1"/>
          </p:nvPr>
        </p:nvPicPr>
        <p:blipFill>
          <a:blip r:embed="rId2" cstate="print"/>
          <a:stretch>
            <a:fillRect/>
          </a:stretch>
        </p:blipFill>
        <p:spPr>
          <a:xfrm>
            <a:off x="609600" y="1828800"/>
            <a:ext cx="7848600" cy="3934619"/>
          </a:xfrm>
        </p:spPr>
      </p:pic>
      <p:sp>
        <p:nvSpPr>
          <p:cNvPr id="2" name="Title 1"/>
          <p:cNvSpPr>
            <a:spLocks noGrp="1"/>
          </p:cNvSpPr>
          <p:nvPr>
            <p:ph type="title"/>
          </p:nvPr>
        </p:nvSpPr>
        <p:spPr>
          <a:xfrm>
            <a:off x="457200" y="381000"/>
            <a:ext cx="8229600" cy="1143000"/>
          </a:xfrm>
        </p:spPr>
        <p:txBody>
          <a:bodyPr>
            <a:noAutofit/>
          </a:bodyPr>
          <a:lstStyle/>
          <a:p>
            <a:r>
              <a:rPr lang="en-US" sz="1800" dirty="0">
                <a:latin typeface="Bookman Old Style" pitchFamily="18" charset="0"/>
              </a:rPr>
              <a:t>‘Macaulay’s Minute very clearly argues for English as the medium of instruction at higher levels, rather than the oriental languages. The Minute constitutes an example of colonialist and imperialist attitude of superiority’(Pingali,2009,p.106).</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525963"/>
          </a:xfrm>
        </p:spPr>
        <p:txBody>
          <a:bodyPr>
            <a:normAutofit fontScale="92500" lnSpcReduction="10000"/>
          </a:bodyPr>
          <a:lstStyle/>
          <a:p>
            <a:r>
              <a:rPr lang="en-US" sz="1800" dirty="0" smtClean="0">
                <a:latin typeface="Arial Unicode MS" pitchFamily="34" charset="-128"/>
                <a:ea typeface="Arial Unicode MS" pitchFamily="34" charset="-128"/>
                <a:cs typeface="Arial Unicode MS" pitchFamily="34" charset="-128"/>
              </a:rPr>
              <a:t>Indian Constitution Assembly established on 9</a:t>
            </a:r>
            <a:r>
              <a:rPr lang="en-US" sz="1800" baseline="30000" dirty="0" smtClean="0">
                <a:latin typeface="Arial Unicode MS" pitchFamily="34" charset="-128"/>
                <a:ea typeface="Arial Unicode MS" pitchFamily="34" charset="-128"/>
                <a:cs typeface="Arial Unicode MS" pitchFamily="34" charset="-128"/>
              </a:rPr>
              <a:t>th</a:t>
            </a:r>
            <a:r>
              <a:rPr lang="en-US" sz="1800" dirty="0" smtClean="0">
                <a:latin typeface="Arial Unicode MS" pitchFamily="34" charset="-128"/>
                <a:ea typeface="Arial Unicode MS" pitchFamily="34" charset="-128"/>
                <a:cs typeface="Arial Unicode MS" pitchFamily="34" charset="-128"/>
              </a:rPr>
              <a:t> Dec 1946.</a:t>
            </a:r>
          </a:p>
          <a:p>
            <a:pPr>
              <a:buNone/>
            </a:pPr>
            <a:endParaRPr lang="en-US" sz="1800" dirty="0" smtClean="0">
              <a:latin typeface="Arial Unicode MS" pitchFamily="34" charset="-128"/>
              <a:ea typeface="Arial Unicode MS" pitchFamily="34" charset="-128"/>
              <a:cs typeface="Arial Unicode MS" pitchFamily="34" charset="-128"/>
            </a:endParaRPr>
          </a:p>
          <a:p>
            <a:r>
              <a:rPr lang="en-US" sz="1800" dirty="0" smtClean="0">
                <a:latin typeface="Arial Unicode MS" pitchFamily="34" charset="-128"/>
                <a:ea typeface="Arial Unicode MS" pitchFamily="34" charset="-128"/>
                <a:cs typeface="Arial Unicode MS" pitchFamily="34" charset="-128"/>
              </a:rPr>
              <a:t>Debates on ---The </a:t>
            </a:r>
            <a:r>
              <a:rPr lang="en-US" sz="1800" dirty="0">
                <a:latin typeface="Arial Unicode MS" pitchFamily="34" charset="-128"/>
                <a:ea typeface="Arial Unicode MS" pitchFamily="34" charset="-128"/>
                <a:cs typeface="Arial Unicode MS" pitchFamily="34" charset="-128"/>
              </a:rPr>
              <a:t>adoption of a </a:t>
            </a:r>
            <a:r>
              <a:rPr lang="en-US" sz="1800" dirty="0">
                <a:solidFill>
                  <a:srgbClr val="FF0000"/>
                </a:solidFill>
                <a:latin typeface="Arial Unicode MS" pitchFamily="34" charset="-128"/>
                <a:ea typeface="Arial Unicode MS" pitchFamily="34" charset="-128"/>
                <a:cs typeface="Arial Unicode MS" pitchFamily="34" charset="-128"/>
              </a:rPr>
              <a:t>"National Language", </a:t>
            </a:r>
            <a:r>
              <a:rPr lang="en-US" sz="1800" dirty="0">
                <a:latin typeface="Arial Unicode MS" pitchFamily="34" charset="-128"/>
                <a:ea typeface="Arial Unicode MS" pitchFamily="34" charset="-128"/>
                <a:cs typeface="Arial Unicode MS" pitchFamily="34" charset="-128"/>
              </a:rPr>
              <a:t>the language in which the constitution was to be written in and the language in which the proceedings </a:t>
            </a:r>
            <a:r>
              <a:rPr lang="en-US" sz="1800" dirty="0" smtClean="0">
                <a:latin typeface="Arial Unicode MS" pitchFamily="34" charset="-128"/>
                <a:ea typeface="Arial Unicode MS" pitchFamily="34" charset="-128"/>
                <a:cs typeface="Arial Unicode MS" pitchFamily="34" charset="-128"/>
              </a:rPr>
              <a:t>of </a:t>
            </a:r>
            <a:r>
              <a:rPr lang="en-US" sz="1800" dirty="0">
                <a:latin typeface="Arial Unicode MS" pitchFamily="34" charset="-128"/>
                <a:ea typeface="Arial Unicode MS" pitchFamily="34" charset="-128"/>
                <a:cs typeface="Arial Unicode MS" pitchFamily="34" charset="-128"/>
              </a:rPr>
              <a:t>the assembly were to be conducted </a:t>
            </a:r>
            <a:r>
              <a:rPr lang="en-US" sz="1800" dirty="0" smtClean="0">
                <a:latin typeface="Arial Unicode MS" pitchFamily="34" charset="-128"/>
                <a:ea typeface="Arial Unicode MS" pitchFamily="34" charset="-128"/>
                <a:cs typeface="Arial Unicode MS" pitchFamily="34" charset="-128"/>
              </a:rPr>
              <a:t>.</a:t>
            </a:r>
          </a:p>
          <a:p>
            <a:pPr>
              <a:buNone/>
            </a:pPr>
            <a:endParaRPr lang="en-US" sz="1800" dirty="0" smtClean="0">
              <a:latin typeface="Arial Unicode MS" pitchFamily="34" charset="-128"/>
              <a:ea typeface="Arial Unicode MS" pitchFamily="34" charset="-128"/>
              <a:cs typeface="Arial Unicode MS" pitchFamily="34" charset="-128"/>
            </a:endParaRPr>
          </a:p>
          <a:p>
            <a:r>
              <a:rPr lang="en-US" sz="2400" dirty="0">
                <a:latin typeface="Arial Unicode MS" pitchFamily="34" charset="-128"/>
                <a:ea typeface="Arial Unicode MS" pitchFamily="34" charset="-128"/>
                <a:cs typeface="Arial Unicode MS" pitchFamily="34" charset="-128"/>
              </a:rPr>
              <a:t> </a:t>
            </a:r>
            <a:r>
              <a:rPr lang="en-US" sz="1800" dirty="0">
                <a:latin typeface="Arial Unicode MS" pitchFamily="34" charset="-128"/>
                <a:ea typeface="Arial Unicode MS" pitchFamily="34" charset="-128"/>
                <a:cs typeface="Arial Unicode MS" pitchFamily="34" charset="-128"/>
              </a:rPr>
              <a:t>On 10 December 1946</a:t>
            </a:r>
            <a:r>
              <a:rPr lang="en-US" sz="1800" dirty="0" smtClean="0">
                <a:latin typeface="Arial Unicode MS" pitchFamily="34" charset="-128"/>
                <a:ea typeface="Arial Unicode MS" pitchFamily="34" charset="-128"/>
                <a:cs typeface="Arial Unicode MS" pitchFamily="34" charset="-128"/>
              </a:rPr>
              <a:t>, </a:t>
            </a:r>
            <a:r>
              <a:rPr lang="en-US" sz="1800" b="1" dirty="0" err="1" smtClean="0">
                <a:latin typeface="Arial Unicode MS" pitchFamily="34" charset="-128"/>
                <a:ea typeface="Arial Unicode MS" pitchFamily="34" charset="-128"/>
                <a:cs typeface="Arial Unicode MS" pitchFamily="34" charset="-128"/>
              </a:rPr>
              <a:t>Raghunath</a:t>
            </a:r>
            <a:r>
              <a:rPr lang="en-US" sz="1800" b="1" dirty="0" smtClean="0">
                <a:latin typeface="Arial Unicode MS" pitchFamily="34" charset="-128"/>
                <a:ea typeface="Arial Unicode MS" pitchFamily="34" charset="-128"/>
                <a:cs typeface="Arial Unicode MS" pitchFamily="34" charset="-128"/>
              </a:rPr>
              <a:t> </a:t>
            </a:r>
            <a:r>
              <a:rPr lang="en-US" sz="1800" b="1" dirty="0" err="1">
                <a:latin typeface="Arial Unicode MS" pitchFamily="34" charset="-128"/>
                <a:ea typeface="Arial Unicode MS" pitchFamily="34" charset="-128"/>
                <a:cs typeface="Arial Unicode MS" pitchFamily="34" charset="-128"/>
              </a:rPr>
              <a:t>Dhulekar</a:t>
            </a:r>
            <a:r>
              <a:rPr lang="en-US" sz="1800" b="1" dirty="0">
                <a:latin typeface="Arial Unicode MS" pitchFamily="34" charset="-128"/>
                <a:ea typeface="Arial Unicode MS" pitchFamily="34" charset="-128"/>
                <a:cs typeface="Arial Unicode MS" pitchFamily="34" charset="-128"/>
              </a:rPr>
              <a:t> </a:t>
            </a:r>
            <a:r>
              <a:rPr lang="en-US" sz="1800" dirty="0">
                <a:latin typeface="Arial Unicode MS" pitchFamily="34" charset="-128"/>
                <a:ea typeface="Arial Unicode MS" pitchFamily="34" charset="-128"/>
                <a:cs typeface="Arial Unicode MS" pitchFamily="34" charset="-128"/>
              </a:rPr>
              <a:t>declared </a:t>
            </a:r>
            <a:r>
              <a:rPr lang="en-US" sz="1800" b="1" dirty="0">
                <a:latin typeface="Arial Unicode MS" pitchFamily="34" charset="-128"/>
                <a:ea typeface="Arial Unicode MS" pitchFamily="34" charset="-128"/>
                <a:cs typeface="Arial Unicode MS" pitchFamily="34" charset="-128"/>
              </a:rPr>
              <a:t>"People who do not know Hindustani have no right to stay in India. People who are present in the House to fashion a constitution for India and do not know Hindustani are not worthy to be members of this assembly. They had better leave</a:t>
            </a:r>
            <a:r>
              <a:rPr lang="en-US" sz="1800" b="1" dirty="0" smtClean="0">
                <a:latin typeface="Arial Unicode MS" pitchFamily="34" charset="-128"/>
                <a:ea typeface="Arial Unicode MS" pitchFamily="34" charset="-128"/>
                <a:cs typeface="Arial Unicode MS" pitchFamily="34" charset="-128"/>
              </a:rPr>
              <a:t>.“</a:t>
            </a:r>
          </a:p>
          <a:p>
            <a:pPr>
              <a:buNone/>
            </a:pPr>
            <a:endParaRPr lang="en-US" sz="1800" dirty="0">
              <a:latin typeface="Arial Unicode MS" pitchFamily="34" charset="-128"/>
              <a:ea typeface="Arial Unicode MS" pitchFamily="34" charset="-128"/>
              <a:cs typeface="Arial Unicode MS" pitchFamily="34" charset="-128"/>
            </a:endParaRPr>
          </a:p>
          <a:p>
            <a:r>
              <a:rPr lang="en-US" sz="1800" dirty="0">
                <a:latin typeface="Arial Unicode MS" pitchFamily="34" charset="-128"/>
                <a:ea typeface="Arial Unicode MS" pitchFamily="34" charset="-128"/>
                <a:cs typeface="Arial Unicode MS" pitchFamily="34" charset="-128"/>
              </a:rPr>
              <a:t>The adoption of Hindi as the national language was opposed by members from South India like </a:t>
            </a:r>
            <a:r>
              <a:rPr lang="en-US" sz="1800" b="1" dirty="0" err="1">
                <a:latin typeface="Arial Unicode MS" pitchFamily="34" charset="-128"/>
                <a:ea typeface="Arial Unicode MS" pitchFamily="34" charset="-128"/>
                <a:cs typeface="Arial Unicode MS" pitchFamily="34" charset="-128"/>
              </a:rPr>
              <a:t>T.T.Krishnamachchari</a:t>
            </a:r>
            <a:r>
              <a:rPr lang="en-US" sz="1800" b="1" dirty="0">
                <a:latin typeface="Arial Unicode MS" pitchFamily="34" charset="-128"/>
                <a:ea typeface="Arial Unicode MS" pitchFamily="34" charset="-128"/>
                <a:cs typeface="Arial Unicode MS" pitchFamily="34" charset="-128"/>
              </a:rPr>
              <a:t> G. </a:t>
            </a:r>
            <a:r>
              <a:rPr lang="en-US" sz="1800" b="1" dirty="0" err="1">
                <a:latin typeface="Arial Unicode MS" pitchFamily="34" charset="-128"/>
                <a:ea typeface="Arial Unicode MS" pitchFamily="34" charset="-128"/>
                <a:cs typeface="Arial Unicode MS" pitchFamily="34" charset="-128"/>
              </a:rPr>
              <a:t>Durgabai</a:t>
            </a:r>
            <a:r>
              <a:rPr lang="en-US" sz="1800" b="1" dirty="0">
                <a:latin typeface="Arial Unicode MS" pitchFamily="34" charset="-128"/>
                <a:ea typeface="Arial Unicode MS" pitchFamily="34" charset="-128"/>
                <a:cs typeface="Arial Unicode MS" pitchFamily="34" charset="-128"/>
              </a:rPr>
              <a:t>, </a:t>
            </a:r>
            <a:r>
              <a:rPr lang="en-US" sz="1800" b="1" dirty="0" err="1">
                <a:latin typeface="Arial Unicode MS" pitchFamily="34" charset="-128"/>
                <a:ea typeface="Arial Unicode MS" pitchFamily="34" charset="-128"/>
                <a:cs typeface="Arial Unicode MS" pitchFamily="34" charset="-128"/>
              </a:rPr>
              <a:t>T.A.Ramalingam</a:t>
            </a:r>
            <a:r>
              <a:rPr lang="en-US" sz="1800" b="1" dirty="0">
                <a:latin typeface="Arial Unicode MS" pitchFamily="34" charset="-128"/>
                <a:ea typeface="Arial Unicode MS" pitchFamily="34" charset="-128"/>
                <a:cs typeface="Arial Unicode MS" pitchFamily="34" charset="-128"/>
              </a:rPr>
              <a:t> </a:t>
            </a:r>
            <a:r>
              <a:rPr lang="en-US" sz="1800" b="1" dirty="0" err="1">
                <a:latin typeface="Arial Unicode MS" pitchFamily="34" charset="-128"/>
                <a:ea typeface="Arial Unicode MS" pitchFamily="34" charset="-128"/>
                <a:cs typeface="Arial Unicode MS" pitchFamily="34" charset="-128"/>
              </a:rPr>
              <a:t>Chettiyar</a:t>
            </a:r>
            <a:r>
              <a:rPr lang="en-US" sz="1800" b="1" dirty="0">
                <a:latin typeface="Arial Unicode MS" pitchFamily="34" charset="-128"/>
                <a:ea typeface="Arial Unicode MS" pitchFamily="34" charset="-128"/>
                <a:cs typeface="Arial Unicode MS" pitchFamily="34" charset="-128"/>
              </a:rPr>
              <a:t> </a:t>
            </a:r>
            <a:r>
              <a:rPr lang="en-US" sz="1800" b="1" dirty="0" err="1">
                <a:latin typeface="Arial Unicode MS" pitchFamily="34" charset="-128"/>
                <a:ea typeface="Arial Unicode MS" pitchFamily="34" charset="-128"/>
                <a:cs typeface="Arial Unicode MS" pitchFamily="34" charset="-128"/>
              </a:rPr>
              <a:t>N.G.Ranga</a:t>
            </a:r>
            <a:r>
              <a:rPr lang="en-US" sz="1800" b="1" dirty="0">
                <a:latin typeface="Arial Unicode MS" pitchFamily="34" charset="-128"/>
                <a:ea typeface="Arial Unicode MS" pitchFamily="34" charset="-128"/>
                <a:cs typeface="Arial Unicode MS" pitchFamily="34" charset="-128"/>
              </a:rPr>
              <a:t>. </a:t>
            </a:r>
            <a:r>
              <a:rPr lang="en-US" sz="1800" b="1" dirty="0" err="1">
                <a:latin typeface="Arial Unicode MS" pitchFamily="34" charset="-128"/>
                <a:ea typeface="Arial Unicode MS" pitchFamily="34" charset="-128"/>
                <a:cs typeface="Arial Unicode MS" pitchFamily="34" charset="-128"/>
              </a:rPr>
              <a:t>Gopalaswamy</a:t>
            </a:r>
            <a:r>
              <a:rPr lang="en-US" sz="1800" b="1" dirty="0">
                <a:latin typeface="Arial Unicode MS" pitchFamily="34" charset="-128"/>
                <a:ea typeface="Arial Unicode MS" pitchFamily="34" charset="-128"/>
                <a:cs typeface="Arial Unicode MS" pitchFamily="34" charset="-128"/>
              </a:rPr>
              <a:t> Ayyangar (all belonging to Madras) and S. V. Krishnamurthy </a:t>
            </a:r>
            <a:r>
              <a:rPr lang="en-US" sz="1800" b="1" dirty="0" err="1">
                <a:latin typeface="Arial Unicode MS" pitchFamily="34" charset="-128"/>
                <a:ea typeface="Arial Unicode MS" pitchFamily="34" charset="-128"/>
                <a:cs typeface="Arial Unicode MS" pitchFamily="34" charset="-128"/>
              </a:rPr>
              <a:t>Rao</a:t>
            </a:r>
            <a:r>
              <a:rPr lang="en-US" sz="1800" b="1" dirty="0">
                <a:latin typeface="Arial Unicode MS" pitchFamily="34" charset="-128"/>
                <a:ea typeface="Arial Unicode MS" pitchFamily="34" charset="-128"/>
                <a:cs typeface="Arial Unicode MS" pitchFamily="34" charset="-128"/>
              </a:rPr>
              <a:t> (Mysore). </a:t>
            </a:r>
            <a:r>
              <a:rPr lang="en-US" sz="1800" dirty="0">
                <a:latin typeface="Arial Unicode MS" pitchFamily="34" charset="-128"/>
                <a:ea typeface="Arial Unicode MS" pitchFamily="34" charset="-128"/>
                <a:cs typeface="Arial Unicode MS" pitchFamily="34" charset="-128"/>
              </a:rPr>
              <a:t>This anti-Hindi block </a:t>
            </a:r>
            <a:r>
              <a:rPr lang="en-US" sz="1800" dirty="0" err="1">
                <a:latin typeface="Arial Unicode MS" pitchFamily="34" charset="-128"/>
                <a:ea typeface="Arial Unicode MS" pitchFamily="34" charset="-128"/>
                <a:cs typeface="Arial Unicode MS" pitchFamily="34" charset="-128"/>
              </a:rPr>
              <a:t>favoured</a:t>
            </a:r>
            <a:r>
              <a:rPr lang="en-US" sz="1800" dirty="0">
                <a:latin typeface="Arial Unicode MS" pitchFamily="34" charset="-128"/>
                <a:ea typeface="Arial Unicode MS" pitchFamily="34" charset="-128"/>
                <a:cs typeface="Arial Unicode MS" pitchFamily="34" charset="-128"/>
              </a:rPr>
              <a:t> retaining English as official language.</a:t>
            </a:r>
          </a:p>
        </p:txBody>
      </p:sp>
      <p:sp>
        <p:nvSpPr>
          <p:cNvPr id="2" name="Title 1"/>
          <p:cNvSpPr>
            <a:spLocks noGrp="1"/>
          </p:cNvSpPr>
          <p:nvPr>
            <p:ph type="title"/>
          </p:nvPr>
        </p:nvSpPr>
        <p:spPr>
          <a:xfrm>
            <a:off x="457200" y="274638"/>
            <a:ext cx="7696200" cy="868362"/>
          </a:xfrm>
        </p:spPr>
        <p:txBody>
          <a:bodyPr>
            <a:noAutofit/>
          </a:bodyPr>
          <a:lstStyle/>
          <a:p>
            <a:r>
              <a:rPr lang="en-US" sz="2800" b="1" dirty="0" smtClean="0">
                <a:latin typeface="Bookman Old Style" pitchFamily="18" charset="0"/>
              </a:rPr>
              <a:t>Language Education Policy After </a:t>
            </a:r>
            <a:r>
              <a:rPr lang="en-US" sz="2800" b="1" dirty="0" err="1" smtClean="0">
                <a:latin typeface="Bookman Old Style" pitchFamily="18" charset="0"/>
              </a:rPr>
              <a:t>Independance</a:t>
            </a:r>
            <a:endParaRPr lang="en-US" sz="2800" b="1" dirty="0">
              <a:latin typeface="Bookman Old Style"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descr="Screenshot (66).png"/>
          <p:cNvPicPr>
            <a:picLocks noGrp="1" noChangeAspect="1"/>
          </p:cNvPicPr>
          <p:nvPr>
            <p:ph idx="1"/>
          </p:nvPr>
        </p:nvPicPr>
        <p:blipFill>
          <a:blip r:embed="rId2" cstate="print"/>
          <a:stretch>
            <a:fillRect/>
          </a:stretch>
        </p:blipFill>
        <p:spPr>
          <a:xfrm>
            <a:off x="457200" y="1371600"/>
            <a:ext cx="2409825" cy="1752600"/>
          </a:xfrm>
        </p:spPr>
      </p:pic>
      <p:sp>
        <p:nvSpPr>
          <p:cNvPr id="2" name="Title 1"/>
          <p:cNvSpPr>
            <a:spLocks noGrp="1"/>
          </p:cNvSpPr>
          <p:nvPr>
            <p:ph type="title"/>
          </p:nvPr>
        </p:nvSpPr>
        <p:spPr/>
        <p:txBody>
          <a:bodyPr>
            <a:normAutofit/>
          </a:bodyPr>
          <a:lstStyle/>
          <a:p>
            <a:r>
              <a:rPr lang="en-US" sz="3600" b="1" i="1" dirty="0" smtClean="0">
                <a:latin typeface="Bookman Old Style" pitchFamily="18" charset="0"/>
                <a:cs typeface="Arial" pitchFamily="34" charset="0"/>
              </a:rPr>
              <a:t>Munshi- Ayyangar Formula</a:t>
            </a:r>
            <a:endParaRPr lang="en-US" sz="3600" b="1" i="1" dirty="0">
              <a:latin typeface="Bookman Old Style" pitchFamily="18" charset="0"/>
              <a:cs typeface="Arial" pitchFamily="34" charset="0"/>
            </a:endParaRPr>
          </a:p>
        </p:txBody>
      </p:sp>
      <p:sp>
        <p:nvSpPr>
          <p:cNvPr id="9" name="TextBox 8"/>
          <p:cNvSpPr txBox="1"/>
          <p:nvPr/>
        </p:nvSpPr>
        <p:spPr>
          <a:xfrm>
            <a:off x="3124200" y="1524000"/>
            <a:ext cx="5410200" cy="1477328"/>
          </a:xfrm>
          <a:prstGeom prst="rect">
            <a:avLst/>
          </a:prstGeom>
          <a:noFill/>
        </p:spPr>
        <p:txBody>
          <a:bodyPr wrap="square" rtlCol="0">
            <a:spAutoFit/>
          </a:bodyPr>
          <a:lstStyle/>
          <a:p>
            <a:r>
              <a:rPr lang="en-US" dirty="0"/>
              <a:t>Part 17th </a:t>
            </a:r>
            <a:r>
              <a:rPr lang="en-US" dirty="0" smtClean="0"/>
              <a:t>(343-351) of </a:t>
            </a:r>
            <a:r>
              <a:rPr lang="en-US" dirty="0"/>
              <a:t>the Indian Constitution was drafted according to this compromise. It did not have any mention of a "National Language". Instead, it defined only the "Official Languages" of the Union.</a:t>
            </a:r>
          </a:p>
        </p:txBody>
      </p:sp>
      <p:sp>
        <p:nvSpPr>
          <p:cNvPr id="10" name="TextBox 9"/>
          <p:cNvSpPr txBox="1"/>
          <p:nvPr/>
        </p:nvSpPr>
        <p:spPr>
          <a:xfrm>
            <a:off x="838200" y="3276600"/>
            <a:ext cx="7924800" cy="2862322"/>
          </a:xfrm>
          <a:prstGeom prst="rect">
            <a:avLst/>
          </a:prstGeom>
          <a:noFill/>
        </p:spPr>
        <p:txBody>
          <a:bodyPr wrap="square" rtlCol="0">
            <a:spAutoFit/>
          </a:bodyPr>
          <a:lstStyle/>
          <a:p>
            <a:pPr>
              <a:buFont typeface="Arial" pitchFamily="34" charset="0"/>
              <a:buChar char="•"/>
            </a:pPr>
            <a:r>
              <a:rPr lang="en-US" dirty="0" smtClean="0"/>
              <a:t> Hindi </a:t>
            </a:r>
            <a:r>
              <a:rPr lang="en-US" dirty="0"/>
              <a:t>in Devanagari script would be the official language of the Indian Union. For fifteen years, English would also be used for all official purposes (Article 343). </a:t>
            </a:r>
            <a:endParaRPr lang="en-US" dirty="0" smtClean="0"/>
          </a:p>
          <a:p>
            <a:pPr>
              <a:buFont typeface="Arial" pitchFamily="34" charset="0"/>
              <a:buChar char="•"/>
            </a:pPr>
            <a:endParaRPr lang="en-US" dirty="0" smtClean="0"/>
          </a:p>
          <a:p>
            <a:pPr>
              <a:buFont typeface="Arial" pitchFamily="34" charset="0"/>
              <a:buChar char="•"/>
            </a:pPr>
            <a:r>
              <a:rPr lang="en-US" dirty="0"/>
              <a:t> A language commission could be convened after five years to recommend ways to promote Hindi as the sole official language and to phase out the use of English (Article 344</a:t>
            </a:r>
            <a:r>
              <a:rPr lang="en-US" dirty="0" smtClean="0"/>
              <a:t>).</a:t>
            </a:r>
          </a:p>
          <a:p>
            <a:pPr>
              <a:buFont typeface="Arial" pitchFamily="34" charset="0"/>
              <a:buChar char="•"/>
            </a:pPr>
            <a:endParaRPr lang="en-US" dirty="0"/>
          </a:p>
          <a:p>
            <a:pPr>
              <a:buFont typeface="Arial" pitchFamily="34" charset="0"/>
              <a:buChar char="•"/>
            </a:pPr>
            <a:r>
              <a:rPr lang="en-US" dirty="0" smtClean="0"/>
              <a:t> </a:t>
            </a:r>
            <a:r>
              <a:rPr lang="en-US" dirty="0"/>
              <a:t>Official communication between states and between states and the Union would be in the official language of the union (Article 345).</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385</TotalTime>
  <Words>1485</Words>
  <Application>Microsoft Office PowerPoint</Application>
  <PresentationFormat>On-screen Show (4:3)</PresentationFormat>
  <Paragraphs>138</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Concourse</vt:lpstr>
      <vt:lpstr>The Impact of National Education Policy-2019 on Language</vt:lpstr>
      <vt:lpstr>Slide 2</vt:lpstr>
      <vt:lpstr>What is Language?</vt:lpstr>
      <vt:lpstr>“Language is the expression of ideas by means of speech-sounds combined into words. Words are combined into sentences, this combination answering to that of ideas into thoughts.”                                                                                                                                                                     (Henry Sweet)</vt:lpstr>
      <vt:lpstr>Importance of Language: Story of The Tower of Babel</vt:lpstr>
      <vt:lpstr>  Pre-Colonial Era Sanskrit + Persian (Link Language) </vt:lpstr>
      <vt:lpstr>‘Macaulay’s Minute very clearly argues for English as the medium of instruction at higher levels, rather than the oriental languages. The Minute constitutes an example of colonialist and imperialist attitude of superiority’(Pingali,2009,p.106).</vt:lpstr>
      <vt:lpstr>Language Education Policy After Independance</vt:lpstr>
      <vt:lpstr>Munshi- Ayyangar Formula</vt:lpstr>
      <vt:lpstr>Constitutional Provisions</vt:lpstr>
      <vt:lpstr>National Policy on Education 1968</vt:lpstr>
      <vt:lpstr>National Curriculum Framework 2005</vt:lpstr>
      <vt:lpstr>National Curriculum Framework 2005</vt:lpstr>
      <vt:lpstr>National Education Policy 2019</vt:lpstr>
      <vt:lpstr>National Education Policy 2019</vt:lpstr>
      <vt:lpstr>National Education Policy 2019</vt:lpstr>
      <vt:lpstr>Conclusion</vt:lpstr>
      <vt:lpstr>References:</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Impact of National Education Policy-2019 on Language</dc:title>
  <dc:creator>hp</dc:creator>
  <cp:lastModifiedBy>hp</cp:lastModifiedBy>
  <cp:revision>46</cp:revision>
  <dcterms:created xsi:type="dcterms:W3CDTF">2020-06-04T03:23:52Z</dcterms:created>
  <dcterms:modified xsi:type="dcterms:W3CDTF">2020-06-08T02:45:52Z</dcterms:modified>
</cp:coreProperties>
</file>